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Canva Sans Bold" charset="1" panose="020B0803030501040103"/>
      <p:regular r:id="rId61"/>
    </p:embeddedFont>
    <p:embeddedFont>
      <p:font typeface="Canva Sans" charset="1" panose="020B0503030501040103"/>
      <p:regular r:id="rId62"/>
    </p:embeddedFont>
    <p:embeddedFont>
      <p:font typeface="Canva Sans Italics" charset="1" panose="020B0503030501040103"/>
      <p:regular r:id="rId63"/>
    </p:embeddedFont>
    <p:embeddedFont>
      <p:font typeface="Space Mono Bold" charset="1" panose="02000809030000020004"/>
      <p:regular r:id="rId64"/>
    </p:embeddedFont>
    <p:embeddedFont>
      <p:font typeface="Copperplate Gothic 32 AB" charset="1" panose="020E0807020206020404"/>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jpeg" Type="http://schemas.openxmlformats.org/officeDocument/2006/relationships/image"/><Relationship Id="rId11" Target="../media/image70.jpeg" Type="http://schemas.openxmlformats.org/officeDocument/2006/relationships/image"/><Relationship Id="rId2" Target="../media/image61.jpeg" Type="http://schemas.openxmlformats.org/officeDocument/2006/relationships/image"/><Relationship Id="rId3" Target="../media/image62.jpeg" Type="http://schemas.openxmlformats.org/officeDocument/2006/relationships/image"/><Relationship Id="rId4" Target="../media/image63.png" Type="http://schemas.openxmlformats.org/officeDocument/2006/relationships/image"/><Relationship Id="rId5" Target="../media/image64.jpeg" Type="http://schemas.openxmlformats.org/officeDocument/2006/relationships/image"/><Relationship Id="rId6" Target="../media/image65.jpeg" Type="http://schemas.openxmlformats.org/officeDocument/2006/relationships/image"/><Relationship Id="rId7" Target="../media/image66.jpeg" Type="http://schemas.openxmlformats.org/officeDocument/2006/relationships/image"/><Relationship Id="rId8" Target="../media/image67.jpeg" Type="http://schemas.openxmlformats.org/officeDocument/2006/relationships/image"/><Relationship Id="rId9" Target="../media/image68.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956739" y="2946265"/>
            <a:ext cx="331261" cy="7340735"/>
            <a:chOff x="0" y="0"/>
            <a:chExt cx="87246" cy="1933362"/>
          </a:xfrm>
        </p:grpSpPr>
        <p:sp>
          <p:nvSpPr>
            <p:cNvPr name="Freeform 3" id="3"/>
            <p:cNvSpPr/>
            <p:nvPr/>
          </p:nvSpPr>
          <p:spPr>
            <a:xfrm flipH="false" flipV="false" rot="0">
              <a:off x="0" y="0"/>
              <a:ext cx="87246" cy="1933362"/>
            </a:xfrm>
            <a:custGeom>
              <a:avLst/>
              <a:gdLst/>
              <a:ahLst/>
              <a:cxnLst/>
              <a:rect r="r" b="b" t="t" l="l"/>
              <a:pathLst>
                <a:path h="1933362" w="87246">
                  <a:moveTo>
                    <a:pt x="0" y="0"/>
                  </a:moveTo>
                  <a:lnTo>
                    <a:pt x="87246" y="0"/>
                  </a:lnTo>
                  <a:lnTo>
                    <a:pt x="87246" y="1933362"/>
                  </a:lnTo>
                  <a:lnTo>
                    <a:pt x="0" y="1933362"/>
                  </a:lnTo>
                  <a:close/>
                </a:path>
              </a:pathLst>
            </a:custGeom>
            <a:solidFill>
              <a:srgbClr val="A3FBE5"/>
            </a:solidFill>
          </p:spPr>
        </p:sp>
        <p:sp>
          <p:nvSpPr>
            <p:cNvPr name="TextBox 4" id="4"/>
            <p:cNvSpPr txBox="true"/>
            <p:nvPr/>
          </p:nvSpPr>
          <p:spPr>
            <a:xfrm>
              <a:off x="0" y="-38100"/>
              <a:ext cx="87246" cy="197146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315860" y="3554477"/>
            <a:ext cx="9656280" cy="2920359"/>
          </a:xfrm>
          <a:prstGeom prst="rect">
            <a:avLst/>
          </a:prstGeom>
        </p:spPr>
        <p:txBody>
          <a:bodyPr anchor="t" rtlCol="false" tIns="0" lIns="0" bIns="0" rIns="0">
            <a:spAutoFit/>
          </a:bodyPr>
          <a:lstStyle/>
          <a:p>
            <a:pPr algn="ctr">
              <a:lnSpc>
                <a:spcPts val="11760"/>
              </a:lnSpc>
            </a:pPr>
            <a:r>
              <a:rPr lang="en-US" sz="8400" b="true">
                <a:solidFill>
                  <a:srgbClr val="2E2E2E"/>
                </a:solidFill>
                <a:latin typeface="Canva Sans Bold"/>
                <a:ea typeface="Canva Sans Bold"/>
                <a:cs typeface="Canva Sans Bold"/>
                <a:sym typeface="Canva Sans Bold"/>
              </a:rPr>
              <a:t>LDPC DECODING</a:t>
            </a:r>
          </a:p>
          <a:p>
            <a:pPr algn="ctr">
              <a:lnSpc>
                <a:spcPts val="11760"/>
              </a:lnSpc>
            </a:pPr>
            <a:r>
              <a:rPr lang="en-US" b="true" sz="8400">
                <a:solidFill>
                  <a:srgbClr val="2E2E2E"/>
                </a:solidFill>
                <a:latin typeface="Canva Sans Bold"/>
                <a:ea typeface="Canva Sans Bold"/>
                <a:cs typeface="Canva Sans Bold"/>
                <a:sym typeface="Canva Sans Bold"/>
              </a:rPr>
              <a:t>FOR 5G</a:t>
            </a:r>
            <a:r>
              <a:rPr lang="en-US" b="true" sz="8400">
                <a:solidFill>
                  <a:srgbClr val="2E2E2E"/>
                </a:solidFill>
                <a:latin typeface="Canva Sans Bold"/>
                <a:ea typeface="Canva Sans Bold"/>
                <a:cs typeface="Canva Sans Bold"/>
                <a:sym typeface="Canva Sans Bold"/>
              </a:rPr>
              <a:t> NR</a:t>
            </a:r>
          </a:p>
        </p:txBody>
      </p:sp>
      <p:sp>
        <p:nvSpPr>
          <p:cNvPr name="TextBox 6" id="6"/>
          <p:cNvSpPr txBox="true"/>
          <p:nvPr/>
        </p:nvSpPr>
        <p:spPr>
          <a:xfrm rot="0">
            <a:off x="7619416" y="2257304"/>
            <a:ext cx="3049168" cy="688961"/>
          </a:xfrm>
          <a:prstGeom prst="rect">
            <a:avLst/>
          </a:prstGeom>
        </p:spPr>
        <p:txBody>
          <a:bodyPr anchor="t" rtlCol="false" tIns="0" lIns="0" bIns="0" rIns="0">
            <a:spAutoFit/>
          </a:bodyPr>
          <a:lstStyle/>
          <a:p>
            <a:pPr algn="ctr">
              <a:lnSpc>
                <a:spcPts val="5600"/>
              </a:lnSpc>
            </a:pPr>
            <a:r>
              <a:rPr lang="en-US" b="true" sz="4000">
                <a:solidFill>
                  <a:srgbClr val="2E2E2E"/>
                </a:solidFill>
                <a:latin typeface="Canva Sans Bold"/>
                <a:ea typeface="Canva Sans Bold"/>
                <a:cs typeface="Canva Sans Bold"/>
                <a:sym typeface="Canva Sans Bold"/>
              </a:rPr>
              <a:t>G 8 - CT216</a:t>
            </a:r>
          </a:p>
        </p:txBody>
      </p:sp>
      <p:grpSp>
        <p:nvGrpSpPr>
          <p:cNvPr name="Group 7" id="7"/>
          <p:cNvGrpSpPr/>
          <p:nvPr/>
        </p:nvGrpSpPr>
        <p:grpSpPr>
          <a:xfrm rot="-5400000">
            <a:off x="5043934" y="-4722198"/>
            <a:ext cx="331261" cy="9775657"/>
            <a:chOff x="0" y="0"/>
            <a:chExt cx="87246" cy="2574659"/>
          </a:xfrm>
        </p:grpSpPr>
        <p:sp>
          <p:nvSpPr>
            <p:cNvPr name="Freeform 8" id="8"/>
            <p:cNvSpPr/>
            <p:nvPr/>
          </p:nvSpPr>
          <p:spPr>
            <a:xfrm flipH="false" flipV="false" rot="0">
              <a:off x="0" y="0"/>
              <a:ext cx="87246" cy="2574659"/>
            </a:xfrm>
            <a:custGeom>
              <a:avLst/>
              <a:gdLst/>
              <a:ahLst/>
              <a:cxnLst/>
              <a:rect r="r" b="b" t="t" l="l"/>
              <a:pathLst>
                <a:path h="2574659" w="87246">
                  <a:moveTo>
                    <a:pt x="0" y="0"/>
                  </a:moveTo>
                  <a:lnTo>
                    <a:pt x="87246" y="0"/>
                  </a:lnTo>
                  <a:lnTo>
                    <a:pt x="87246" y="2574659"/>
                  </a:lnTo>
                  <a:lnTo>
                    <a:pt x="0" y="2574659"/>
                  </a:lnTo>
                  <a:close/>
                </a:path>
              </a:pathLst>
            </a:custGeom>
            <a:solidFill>
              <a:srgbClr val="FFC2CA"/>
            </a:solidFill>
          </p:spPr>
        </p:sp>
        <p:sp>
          <p:nvSpPr>
            <p:cNvPr name="TextBox 9" id="9"/>
            <p:cNvSpPr txBox="true"/>
            <p:nvPr/>
          </p:nvSpPr>
          <p:spPr>
            <a:xfrm>
              <a:off x="0" y="-38100"/>
              <a:ext cx="87246" cy="2612759"/>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0" y="0"/>
            <a:ext cx="331261" cy="4857241"/>
            <a:chOff x="0" y="0"/>
            <a:chExt cx="87246" cy="1279273"/>
          </a:xfrm>
        </p:grpSpPr>
        <p:sp>
          <p:nvSpPr>
            <p:cNvPr name="Freeform 11" id="11"/>
            <p:cNvSpPr/>
            <p:nvPr/>
          </p:nvSpPr>
          <p:spPr>
            <a:xfrm flipH="false" flipV="false" rot="0">
              <a:off x="0" y="0"/>
              <a:ext cx="87246" cy="1279273"/>
            </a:xfrm>
            <a:custGeom>
              <a:avLst/>
              <a:gdLst/>
              <a:ahLst/>
              <a:cxnLst/>
              <a:rect r="r" b="b" t="t" l="l"/>
              <a:pathLst>
                <a:path h="1279273" w="87246">
                  <a:moveTo>
                    <a:pt x="0" y="0"/>
                  </a:moveTo>
                  <a:lnTo>
                    <a:pt x="87246" y="0"/>
                  </a:lnTo>
                  <a:lnTo>
                    <a:pt x="87246" y="1279273"/>
                  </a:lnTo>
                  <a:lnTo>
                    <a:pt x="0" y="1279273"/>
                  </a:lnTo>
                  <a:close/>
                </a:path>
              </a:pathLst>
            </a:custGeom>
            <a:solidFill>
              <a:srgbClr val="FFC2CA"/>
            </a:solidFill>
          </p:spPr>
        </p:sp>
        <p:sp>
          <p:nvSpPr>
            <p:cNvPr name="TextBox 12" id="12"/>
            <p:cNvSpPr txBox="true"/>
            <p:nvPr/>
          </p:nvSpPr>
          <p:spPr>
            <a:xfrm>
              <a:off x="0" y="-38100"/>
              <a:ext cx="87246" cy="131737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0" y="4786371"/>
            <a:ext cx="331261" cy="5524484"/>
            <a:chOff x="0" y="0"/>
            <a:chExt cx="87246" cy="1455008"/>
          </a:xfrm>
        </p:grpSpPr>
        <p:sp>
          <p:nvSpPr>
            <p:cNvPr name="Freeform 14" id="14"/>
            <p:cNvSpPr/>
            <p:nvPr/>
          </p:nvSpPr>
          <p:spPr>
            <a:xfrm flipH="false" flipV="false" rot="0">
              <a:off x="0" y="0"/>
              <a:ext cx="87246" cy="1455008"/>
            </a:xfrm>
            <a:custGeom>
              <a:avLst/>
              <a:gdLst/>
              <a:ahLst/>
              <a:cxnLst/>
              <a:rect r="r" b="b" t="t" l="l"/>
              <a:pathLst>
                <a:path h="1455008" w="87246">
                  <a:moveTo>
                    <a:pt x="0" y="0"/>
                  </a:moveTo>
                  <a:lnTo>
                    <a:pt x="87246" y="0"/>
                  </a:lnTo>
                  <a:lnTo>
                    <a:pt x="87246" y="1455008"/>
                  </a:lnTo>
                  <a:lnTo>
                    <a:pt x="0" y="1455008"/>
                  </a:lnTo>
                  <a:close/>
                </a:path>
              </a:pathLst>
            </a:custGeom>
            <a:solidFill>
              <a:srgbClr val="F9ECB8"/>
            </a:solidFill>
          </p:spPr>
        </p:sp>
        <p:sp>
          <p:nvSpPr>
            <p:cNvPr name="TextBox 15" id="15"/>
            <p:cNvSpPr txBox="true"/>
            <p:nvPr/>
          </p:nvSpPr>
          <p:spPr>
            <a:xfrm>
              <a:off x="0" y="-38100"/>
              <a:ext cx="87246" cy="1493108"/>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4027066" y="-3929673"/>
            <a:ext cx="331261" cy="8190607"/>
            <a:chOff x="0" y="0"/>
            <a:chExt cx="87246" cy="2157197"/>
          </a:xfrm>
        </p:grpSpPr>
        <p:sp>
          <p:nvSpPr>
            <p:cNvPr name="Freeform 17" id="17"/>
            <p:cNvSpPr/>
            <p:nvPr/>
          </p:nvSpPr>
          <p:spPr>
            <a:xfrm flipH="false" flipV="false" rot="0">
              <a:off x="0" y="0"/>
              <a:ext cx="87246" cy="2157197"/>
            </a:xfrm>
            <a:custGeom>
              <a:avLst/>
              <a:gdLst/>
              <a:ahLst/>
              <a:cxnLst/>
              <a:rect r="r" b="b" t="t" l="l"/>
              <a:pathLst>
                <a:path h="2157197" w="87246">
                  <a:moveTo>
                    <a:pt x="0" y="0"/>
                  </a:moveTo>
                  <a:lnTo>
                    <a:pt x="87246" y="0"/>
                  </a:lnTo>
                  <a:lnTo>
                    <a:pt x="87246" y="2157197"/>
                  </a:lnTo>
                  <a:lnTo>
                    <a:pt x="0" y="2157197"/>
                  </a:lnTo>
                  <a:close/>
                </a:path>
              </a:pathLst>
            </a:custGeom>
            <a:solidFill>
              <a:srgbClr val="BCAAD0"/>
            </a:solidFill>
          </p:spPr>
        </p:sp>
        <p:sp>
          <p:nvSpPr>
            <p:cNvPr name="TextBox 18" id="18"/>
            <p:cNvSpPr txBox="true"/>
            <p:nvPr/>
          </p:nvSpPr>
          <p:spPr>
            <a:xfrm>
              <a:off x="0" y="-38100"/>
              <a:ext cx="87246" cy="2195297"/>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7956739" y="0"/>
            <a:ext cx="331261" cy="3012480"/>
            <a:chOff x="0" y="0"/>
            <a:chExt cx="87246" cy="793410"/>
          </a:xfrm>
        </p:grpSpPr>
        <p:sp>
          <p:nvSpPr>
            <p:cNvPr name="Freeform 20" id="20"/>
            <p:cNvSpPr/>
            <p:nvPr/>
          </p:nvSpPr>
          <p:spPr>
            <a:xfrm flipH="false" flipV="false" rot="0">
              <a:off x="0" y="0"/>
              <a:ext cx="87246" cy="793410"/>
            </a:xfrm>
            <a:custGeom>
              <a:avLst/>
              <a:gdLst/>
              <a:ahLst/>
              <a:cxnLst/>
              <a:rect r="r" b="b" t="t" l="l"/>
              <a:pathLst>
                <a:path h="793410" w="87246">
                  <a:moveTo>
                    <a:pt x="0" y="0"/>
                  </a:moveTo>
                  <a:lnTo>
                    <a:pt x="87246" y="0"/>
                  </a:lnTo>
                  <a:lnTo>
                    <a:pt x="87246" y="793410"/>
                  </a:lnTo>
                  <a:lnTo>
                    <a:pt x="0" y="793410"/>
                  </a:lnTo>
                  <a:close/>
                </a:path>
              </a:pathLst>
            </a:custGeom>
            <a:solidFill>
              <a:srgbClr val="BCAAD0"/>
            </a:solidFill>
          </p:spPr>
        </p:sp>
        <p:sp>
          <p:nvSpPr>
            <p:cNvPr name="TextBox 21" id="21"/>
            <p:cNvSpPr txBox="true"/>
            <p:nvPr/>
          </p:nvSpPr>
          <p:spPr>
            <a:xfrm>
              <a:off x="0" y="-38100"/>
              <a:ext cx="87246" cy="83151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5400000">
            <a:off x="17610603" y="9775233"/>
            <a:ext cx="331261" cy="692272"/>
            <a:chOff x="0" y="0"/>
            <a:chExt cx="87246" cy="182327"/>
          </a:xfrm>
        </p:grpSpPr>
        <p:sp>
          <p:nvSpPr>
            <p:cNvPr name="Freeform 23" id="23"/>
            <p:cNvSpPr/>
            <p:nvPr/>
          </p:nvSpPr>
          <p:spPr>
            <a:xfrm flipH="false" flipV="false" rot="0">
              <a:off x="0" y="0"/>
              <a:ext cx="87246" cy="182327"/>
            </a:xfrm>
            <a:custGeom>
              <a:avLst/>
              <a:gdLst/>
              <a:ahLst/>
              <a:cxnLst/>
              <a:rect r="r" b="b" t="t" l="l"/>
              <a:pathLst>
                <a:path h="182327" w="87246">
                  <a:moveTo>
                    <a:pt x="0" y="0"/>
                  </a:moveTo>
                  <a:lnTo>
                    <a:pt x="87246" y="0"/>
                  </a:lnTo>
                  <a:lnTo>
                    <a:pt x="87246" y="182327"/>
                  </a:lnTo>
                  <a:lnTo>
                    <a:pt x="0" y="182327"/>
                  </a:lnTo>
                  <a:close/>
                </a:path>
              </a:pathLst>
            </a:custGeom>
            <a:solidFill>
              <a:srgbClr val="A3FBE5"/>
            </a:solidFill>
          </p:spPr>
        </p:sp>
        <p:sp>
          <p:nvSpPr>
            <p:cNvPr name="TextBox 24" id="24"/>
            <p:cNvSpPr txBox="true"/>
            <p:nvPr/>
          </p:nvSpPr>
          <p:spPr>
            <a:xfrm>
              <a:off x="0" y="-38100"/>
              <a:ext cx="87246" cy="2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5400000">
            <a:off x="1637154" y="8484216"/>
            <a:ext cx="331261" cy="3274307"/>
            <a:chOff x="0" y="0"/>
            <a:chExt cx="87246" cy="862369"/>
          </a:xfrm>
        </p:grpSpPr>
        <p:sp>
          <p:nvSpPr>
            <p:cNvPr name="Freeform 26" id="26"/>
            <p:cNvSpPr/>
            <p:nvPr/>
          </p:nvSpPr>
          <p:spPr>
            <a:xfrm flipH="false" flipV="false" rot="0">
              <a:off x="0" y="0"/>
              <a:ext cx="87246" cy="862369"/>
            </a:xfrm>
            <a:custGeom>
              <a:avLst/>
              <a:gdLst/>
              <a:ahLst/>
              <a:cxnLst/>
              <a:rect r="r" b="b" t="t" l="l"/>
              <a:pathLst>
                <a:path h="862369" w="87246">
                  <a:moveTo>
                    <a:pt x="0" y="0"/>
                  </a:moveTo>
                  <a:lnTo>
                    <a:pt x="87246" y="0"/>
                  </a:lnTo>
                  <a:lnTo>
                    <a:pt x="87246" y="862369"/>
                  </a:lnTo>
                  <a:lnTo>
                    <a:pt x="0" y="862369"/>
                  </a:lnTo>
                  <a:close/>
                </a:path>
              </a:pathLst>
            </a:custGeom>
            <a:solidFill>
              <a:srgbClr val="F9ECB8"/>
            </a:solidFill>
          </p:spPr>
        </p:sp>
        <p:sp>
          <p:nvSpPr>
            <p:cNvPr name="TextBox 27" id="27"/>
            <p:cNvSpPr txBox="true"/>
            <p:nvPr/>
          </p:nvSpPr>
          <p:spPr>
            <a:xfrm>
              <a:off x="0" y="-38100"/>
              <a:ext cx="87246" cy="90046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5400000">
            <a:off x="10235886" y="3037756"/>
            <a:ext cx="331261" cy="14167228"/>
            <a:chOff x="0" y="0"/>
            <a:chExt cx="87246" cy="3731286"/>
          </a:xfrm>
        </p:grpSpPr>
        <p:sp>
          <p:nvSpPr>
            <p:cNvPr name="Freeform 29" id="29"/>
            <p:cNvSpPr/>
            <p:nvPr/>
          </p:nvSpPr>
          <p:spPr>
            <a:xfrm flipH="false" flipV="false" rot="0">
              <a:off x="0" y="0"/>
              <a:ext cx="87246" cy="3731286"/>
            </a:xfrm>
            <a:custGeom>
              <a:avLst/>
              <a:gdLst/>
              <a:ahLst/>
              <a:cxnLst/>
              <a:rect r="r" b="b" t="t" l="l"/>
              <a:pathLst>
                <a:path h="3731286" w="87246">
                  <a:moveTo>
                    <a:pt x="0" y="0"/>
                  </a:moveTo>
                  <a:lnTo>
                    <a:pt x="87246" y="0"/>
                  </a:lnTo>
                  <a:lnTo>
                    <a:pt x="87246" y="3731286"/>
                  </a:lnTo>
                  <a:lnTo>
                    <a:pt x="0" y="3731286"/>
                  </a:lnTo>
                  <a:close/>
                </a:path>
              </a:pathLst>
            </a:custGeom>
            <a:solidFill>
              <a:srgbClr val="BCAAD0"/>
            </a:solidFill>
          </p:spPr>
        </p:sp>
        <p:sp>
          <p:nvSpPr>
            <p:cNvPr name="TextBox 30" id="30"/>
            <p:cNvSpPr txBox="true"/>
            <p:nvPr/>
          </p:nvSpPr>
          <p:spPr>
            <a:xfrm>
              <a:off x="0" y="-38100"/>
              <a:ext cx="87246" cy="3769386"/>
            </a:xfrm>
            <a:prstGeom prst="rect">
              <a:avLst/>
            </a:prstGeom>
          </p:spPr>
          <p:txBody>
            <a:bodyPr anchor="ctr" rtlCol="false" tIns="50800" lIns="50800" bIns="50800" rIns="50800"/>
            <a:lstStyle/>
            <a:p>
              <a:pPr algn="ctr">
                <a:lnSpc>
                  <a:spcPts val="2659"/>
                </a:lnSpc>
                <a:spcBef>
                  <a:spcPct val="0"/>
                </a:spcBef>
              </a:pPr>
            </a:p>
          </p:txBody>
        </p:sp>
      </p:grpSp>
      <p:sp>
        <p:nvSpPr>
          <p:cNvPr name="AutoShape 31" id="31"/>
          <p:cNvSpPr/>
          <p:nvPr/>
        </p:nvSpPr>
        <p:spPr>
          <a:xfrm flipV="true">
            <a:off x="8265380" y="6910054"/>
            <a:ext cx="1757239" cy="0"/>
          </a:xfrm>
          <a:prstGeom prst="line">
            <a:avLst/>
          </a:prstGeom>
          <a:ln cap="flat" w="38100">
            <a:solidFill>
              <a:srgbClr val="000000"/>
            </a:solidFill>
            <a:prstDash val="solid"/>
            <a:headEnd type="none" len="sm" w="sm"/>
            <a:tailEnd type="none" len="sm" w="sm"/>
          </a:ln>
        </p:spPr>
      </p:sp>
      <p:sp>
        <p:nvSpPr>
          <p:cNvPr name="TextBox 32" id="32"/>
          <p:cNvSpPr txBox="true"/>
          <p:nvPr/>
        </p:nvSpPr>
        <p:spPr>
          <a:xfrm rot="0">
            <a:off x="7829252" y="7310104"/>
            <a:ext cx="2629495" cy="372730"/>
          </a:xfrm>
          <a:prstGeom prst="rect">
            <a:avLst/>
          </a:prstGeom>
        </p:spPr>
        <p:txBody>
          <a:bodyPr anchor="t" rtlCol="false" tIns="0" lIns="0" bIns="0" rIns="0">
            <a:spAutoFit/>
          </a:bodyPr>
          <a:lstStyle/>
          <a:p>
            <a:pPr algn="ctr">
              <a:lnSpc>
                <a:spcPts val="3080"/>
              </a:lnSpc>
            </a:pPr>
            <a:r>
              <a:rPr lang="en-US" sz="2200">
                <a:solidFill>
                  <a:srgbClr val="4D4D4D"/>
                </a:solidFill>
                <a:latin typeface="Canva Sans"/>
                <a:ea typeface="Canva Sans"/>
                <a:cs typeface="Canva Sans"/>
                <a:sym typeface="Canva Sans"/>
              </a:rPr>
              <a:t>Lab Group 2</a:t>
            </a:r>
          </a:p>
        </p:txBody>
      </p:sp>
      <p:sp>
        <p:nvSpPr>
          <p:cNvPr name="TextBox 33" id="33"/>
          <p:cNvSpPr txBox="true"/>
          <p:nvPr/>
        </p:nvSpPr>
        <p:spPr>
          <a:xfrm rot="0">
            <a:off x="3814560" y="7863943"/>
            <a:ext cx="10658881" cy="1099806"/>
          </a:xfrm>
          <a:prstGeom prst="rect">
            <a:avLst/>
          </a:prstGeom>
        </p:spPr>
        <p:txBody>
          <a:bodyPr anchor="t" rtlCol="false" tIns="0" lIns="0" bIns="0" rIns="0">
            <a:spAutoFit/>
          </a:bodyPr>
          <a:lstStyle/>
          <a:p>
            <a:pPr algn="ctr">
              <a:lnSpc>
                <a:spcPts val="4480"/>
              </a:lnSpc>
            </a:pPr>
            <a:r>
              <a:rPr lang="en-US" sz="3200" i="true">
                <a:solidFill>
                  <a:srgbClr val="000000"/>
                </a:solidFill>
                <a:latin typeface="Canva Sans Italics"/>
                <a:ea typeface="Canva Sans Italics"/>
                <a:cs typeface="Canva Sans Italics"/>
                <a:sym typeface="Canva Sans Italics"/>
              </a:rPr>
              <a:t>Under Guidance of : Professor Yash Vasavada</a:t>
            </a:r>
          </a:p>
          <a:p>
            <a:pPr algn="ctr">
              <a:lnSpc>
                <a:spcPts val="4480"/>
              </a:lnSpc>
            </a:pPr>
            <a:r>
              <a:rPr lang="en-US" sz="3200" i="true">
                <a:solidFill>
                  <a:srgbClr val="000000"/>
                </a:solidFill>
                <a:latin typeface="Canva Sans Italics"/>
                <a:ea typeface="Canva Sans Italics"/>
                <a:cs typeface="Canva Sans Italics"/>
                <a:sym typeface="Canva Sans Italics"/>
              </a:rPr>
              <a:t>Teaching Assistant Mentor: Vivek Patel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3950969"/>
            <a:ext cx="15269881" cy="5307331"/>
          </a:xfrm>
          <a:prstGeom prst="rect">
            <a:avLst/>
          </a:prstGeom>
        </p:spPr>
        <p:txBody>
          <a:bodyPr anchor="t" rtlCol="false" tIns="0" lIns="0" bIns="0" rIns="0">
            <a:spAutoFit/>
          </a:bodyPr>
          <a:lstStyle/>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Rate matching is used in LDPC codes to adjust the code rate to match the desired transmission rate. For a base matrix of size m × n and expansion factor z, the possible length of the codeword is n-z. Out of these n-z bits, the first 2z bits are punctured, leaving (n−2)·z bits available.</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To achieve a code rate of x/y, a·z bits are punctured from the available (n−2)·z bits. The number of message bits is calculated as (n−m)·z.</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The H matrix size is determined by the number of parity bits (calculated from the equation) and columns (calculated number + 2).</a:t>
            </a:r>
          </a:p>
          <a:p>
            <a:pPr algn="just">
              <a:lnSpc>
                <a:spcPts val="3839"/>
              </a:lnSpc>
            </a:pPr>
          </a:p>
          <a:p>
            <a:pPr algn="just">
              <a:lnSpc>
                <a:spcPts val="3839"/>
              </a:lnSpc>
            </a:pPr>
          </a:p>
        </p:txBody>
      </p:sp>
      <p:sp>
        <p:nvSpPr>
          <p:cNvPr name="Freeform 9" id="9"/>
          <p:cNvSpPr/>
          <p:nvPr/>
        </p:nvSpPr>
        <p:spPr>
          <a:xfrm flipH="false" flipV="false" rot="0">
            <a:off x="9144000" y="1028700"/>
            <a:ext cx="6561159" cy="2017287"/>
          </a:xfrm>
          <a:custGeom>
            <a:avLst/>
            <a:gdLst/>
            <a:ahLst/>
            <a:cxnLst/>
            <a:rect r="r" b="b" t="t" l="l"/>
            <a:pathLst>
              <a:path h="2017287" w="6561159">
                <a:moveTo>
                  <a:pt x="0" y="0"/>
                </a:moveTo>
                <a:lnTo>
                  <a:pt x="6561159" y="0"/>
                </a:lnTo>
                <a:lnTo>
                  <a:pt x="6561159" y="2017287"/>
                </a:lnTo>
                <a:lnTo>
                  <a:pt x="0" y="2017287"/>
                </a:lnTo>
                <a:lnTo>
                  <a:pt x="0" y="0"/>
                </a:lnTo>
                <a:close/>
              </a:path>
            </a:pathLst>
          </a:custGeom>
          <a:blipFill>
            <a:blip r:embed="rId2"/>
            <a:stretch>
              <a:fillRect l="0" t="-66391" r="-83619" b="0"/>
            </a:stretch>
          </a:blipFill>
        </p:spPr>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Coderate Matching(Puncturing)</a:t>
            </a:r>
          </a:p>
        </p:txBody>
      </p:sp>
      <p:sp>
        <p:nvSpPr>
          <p:cNvPr name="TextBox 11" id="11"/>
          <p:cNvSpPr txBox="true"/>
          <p:nvPr/>
        </p:nvSpPr>
        <p:spPr>
          <a:xfrm rot="0">
            <a:off x="1028700" y="1438275"/>
            <a:ext cx="7704893" cy="1749412"/>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Coderate matching</a:t>
            </a:r>
          </a:p>
          <a:p>
            <a:pPr algn="l">
              <a:lnSpc>
                <a:spcPts val="7000"/>
              </a:lnSpc>
            </a:pPr>
            <a:r>
              <a:rPr lang="en-US" b="true" sz="5000" spc="-100">
                <a:solidFill>
                  <a:srgbClr val="2E2E2E"/>
                </a:solidFill>
                <a:latin typeface="Canva Sans Bold"/>
                <a:ea typeface="Canva Sans Bold"/>
                <a:cs typeface="Canva Sans Bold"/>
                <a:sym typeface="Canva Sans Bold"/>
              </a:rPr>
              <a:t>(Puncturing)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55532" y="4073519"/>
            <a:ext cx="8138738" cy="2882327"/>
          </a:xfrm>
          <a:custGeom>
            <a:avLst/>
            <a:gdLst/>
            <a:ahLst/>
            <a:cxnLst/>
            <a:rect r="r" b="b" t="t" l="l"/>
            <a:pathLst>
              <a:path h="2882327" w="8138738">
                <a:moveTo>
                  <a:pt x="0" y="0"/>
                </a:moveTo>
                <a:lnTo>
                  <a:pt x="8138738" y="0"/>
                </a:lnTo>
                <a:lnTo>
                  <a:pt x="8138738" y="2882326"/>
                </a:lnTo>
                <a:lnTo>
                  <a:pt x="0" y="2882326"/>
                </a:lnTo>
                <a:lnTo>
                  <a:pt x="0" y="0"/>
                </a:lnTo>
                <a:close/>
              </a:path>
            </a:pathLst>
          </a:custGeom>
          <a:blipFill>
            <a:blip r:embed="rId2"/>
            <a:stretch>
              <a:fillRect l="-1251" t="-1413" r="-356" b="-706"/>
            </a:stretch>
          </a:blipFill>
        </p:spPr>
      </p:sp>
      <p:sp>
        <p:nvSpPr>
          <p:cNvPr name="Freeform 9" id="9"/>
          <p:cNvSpPr/>
          <p:nvPr/>
        </p:nvSpPr>
        <p:spPr>
          <a:xfrm flipH="false" flipV="false" rot="0">
            <a:off x="8494270" y="3067865"/>
            <a:ext cx="1552119" cy="4855029"/>
          </a:xfrm>
          <a:custGeom>
            <a:avLst/>
            <a:gdLst/>
            <a:ahLst/>
            <a:cxnLst/>
            <a:rect r="r" b="b" t="t" l="l"/>
            <a:pathLst>
              <a:path h="4855029" w="1552119">
                <a:moveTo>
                  <a:pt x="0" y="0"/>
                </a:moveTo>
                <a:lnTo>
                  <a:pt x="1552119" y="0"/>
                </a:lnTo>
                <a:lnTo>
                  <a:pt x="1552119" y="4855029"/>
                </a:lnTo>
                <a:lnTo>
                  <a:pt x="0" y="4855029"/>
                </a:lnTo>
                <a:lnTo>
                  <a:pt x="0" y="0"/>
                </a:lnTo>
                <a:close/>
              </a:path>
            </a:pathLst>
          </a:custGeom>
          <a:blipFill>
            <a:blip r:embed="rId3"/>
            <a:stretch>
              <a:fillRect l="0" t="0" r="0" b="0"/>
            </a:stretch>
          </a:blipFill>
        </p:spPr>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Encoding</a:t>
            </a:r>
          </a:p>
        </p:txBody>
      </p:sp>
      <p:sp>
        <p:nvSpPr>
          <p:cNvPr name="TextBox 11" id="11"/>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Encoding</a:t>
            </a:r>
          </a:p>
        </p:txBody>
      </p:sp>
      <p:sp>
        <p:nvSpPr>
          <p:cNvPr name="TextBox 12" id="12"/>
          <p:cNvSpPr txBox="true"/>
          <p:nvPr/>
        </p:nvSpPr>
        <p:spPr>
          <a:xfrm rot="0">
            <a:off x="1098653" y="3000375"/>
            <a:ext cx="15269881" cy="4495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The base matrix is given as follows:</a:t>
            </a:r>
          </a:p>
        </p:txBody>
      </p:sp>
      <p:sp>
        <p:nvSpPr>
          <p:cNvPr name="TextBox 13" id="13"/>
          <p:cNvSpPr txBox="true"/>
          <p:nvPr/>
        </p:nvSpPr>
        <p:spPr>
          <a:xfrm rot="0">
            <a:off x="1028700" y="7837169"/>
            <a:ext cx="15269881" cy="142113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Ik shows the 5 x 5 identity matrix</a:t>
            </a:r>
          </a:p>
          <a:p>
            <a:pPr algn="just">
              <a:lnSpc>
                <a:spcPts val="3839"/>
              </a:lnSpc>
            </a:pPr>
            <a:r>
              <a:rPr lang="en-US" sz="2399">
                <a:solidFill>
                  <a:srgbClr val="000000"/>
                </a:solidFill>
                <a:latin typeface="Canva Sans"/>
                <a:ea typeface="Canva Sans"/>
                <a:cs typeface="Canva Sans"/>
                <a:sym typeface="Canva Sans"/>
              </a:rPr>
              <a:t>right shifted k times.</a:t>
            </a:r>
          </a:p>
          <a:p>
            <a:pPr algn="just">
              <a:lnSpc>
                <a:spcPts val="3839"/>
              </a:lnSpc>
            </a:pPr>
            <a:r>
              <a:rPr lang="en-US" sz="2399">
                <a:solidFill>
                  <a:srgbClr val="000000"/>
                </a:solidFill>
                <a:latin typeface="Canva Sans"/>
                <a:ea typeface="Canva Sans"/>
                <a:cs typeface="Canva Sans"/>
                <a:sym typeface="Canva Sans"/>
              </a:rPr>
              <a:t>0 represents a 5 x 5 all zeros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Encoding</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Encoding</a:t>
            </a:r>
          </a:p>
        </p:txBody>
      </p:sp>
      <p:sp>
        <p:nvSpPr>
          <p:cNvPr name="TextBox 10" id="10"/>
          <p:cNvSpPr txBox="true"/>
          <p:nvPr/>
        </p:nvSpPr>
        <p:spPr>
          <a:xfrm rot="0">
            <a:off x="1028700" y="3332421"/>
            <a:ext cx="15269881" cy="62788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Equations and Encoding Process:</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Equations obtained:</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l₁v₁ + l₃v₃ + l₄v₄ + l₅v₅ + l₆v₆ = 0 ) (Equation 1)</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a:t>
            </a:r>
            <a:r>
              <a:rPr lang="en-US" sz="2399">
                <a:solidFill>
                  <a:srgbClr val="000000"/>
                </a:solidFill>
                <a:latin typeface="Canva Sans"/>
                <a:ea typeface="Canva Sans"/>
                <a:cs typeface="Canva Sans"/>
                <a:sym typeface="Canva Sans"/>
              </a:rPr>
              <a:t> l₂v₂ + l₄v₄ + l₆v₆ + l₇v₇ = 0 ) (Equation 2)</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a:t>
            </a:r>
            <a:r>
              <a:rPr lang="en-US" sz="2399">
                <a:solidFill>
                  <a:srgbClr val="000000"/>
                </a:solidFill>
                <a:latin typeface="Canva Sans"/>
                <a:ea typeface="Canva Sans"/>
                <a:cs typeface="Canva Sans"/>
                <a:sym typeface="Canva Sans"/>
              </a:rPr>
              <a:t> l₄v₄ + l₅v₅ + l₆v₆ + l₇v₇ = 0 ) (Equation 3)</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a:t>
            </a:r>
            <a:r>
              <a:rPr lang="en-US" sz="2399">
                <a:solidFill>
                  <a:srgbClr val="000000"/>
                </a:solidFill>
                <a:latin typeface="Canva Sans"/>
                <a:ea typeface="Canva Sans"/>
                <a:cs typeface="Canva Sans"/>
                <a:sym typeface="Canva Sans"/>
              </a:rPr>
              <a:t> l₁v₁ + l₂v₂ + l₇v₇ + l₈v₈ = 0 ) (Equation 4)</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Combining the equations:</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l₁v₅ = l₁v₁ + l₁v₄ + l₁v₂ + l₁v₃ + l₁v₅ + l₃v₃ + l₄v₄ + l₅v₅ + l₆v₆ + l₄v₄ )</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Message structure:</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 v₁, v₂, v₃, v₄, v₅, v₆, v₇, v₈, v₉ )] = [( m₁, m₂, m₃, m₄, m₅, p₁, p₂, p₃, p₄ )]</a:t>
            </a:r>
          </a:p>
          <a:p>
            <a:pPr algn="just">
              <a:lnSpc>
                <a:spcPts val="3839"/>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Encoding</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Encoding</a:t>
            </a:r>
          </a:p>
        </p:txBody>
      </p:sp>
      <p:sp>
        <p:nvSpPr>
          <p:cNvPr name="TextBox 10" id="10"/>
          <p:cNvSpPr txBox="true"/>
          <p:nvPr/>
        </p:nvSpPr>
        <p:spPr>
          <a:xfrm rot="0">
            <a:off x="1028700" y="3373601"/>
            <a:ext cx="15269881" cy="5793106"/>
          </a:xfrm>
          <a:prstGeom prst="rect">
            <a:avLst/>
          </a:prstGeom>
        </p:spPr>
        <p:txBody>
          <a:bodyPr anchor="t" rtlCol="false" tIns="0" lIns="0" bIns="0" rIns="0">
            <a:spAutoFit/>
          </a:bodyPr>
          <a:lstStyle/>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Rewriting the parity bit equation:</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 l₁p₁ = l₁m₁ + l₃m₁ + l₄m₁ + l₁m₂ + l₄m₂ + l₁m₃ + l₃m₃ + l₁m₄ + l₃m₄ + l₄m₄ )</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Solving for parity bits:</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First, solve for ( p₁ ) using the rewritten equation.</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Substitute ( p₁ ) into Equation 1 to find ( p₂ ).</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Continue solving to determine ( p₃ ) and ( p₄ ).</a:t>
            </a:r>
          </a:p>
          <a:p>
            <a:pPr algn="just">
              <a:lnSpc>
                <a:spcPts val="3839"/>
              </a:lnSpc>
            </a:pP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Encoded message verification:</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The encoded message must satisfy the equality ( H*c = 0 ).</a:t>
            </a:r>
          </a:p>
          <a:p>
            <a:pPr algn="just">
              <a:lnSpc>
                <a:spcPts val="3839"/>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5207704"/>
            <a:ext cx="15269881" cy="4335781"/>
          </a:xfrm>
          <a:prstGeom prst="rect">
            <a:avLst/>
          </a:prstGeom>
        </p:spPr>
        <p:txBody>
          <a:bodyPr anchor="t" rtlCol="false" tIns="0" lIns="0" bIns="0" rIns="0">
            <a:spAutoFit/>
          </a:bodyPr>
          <a:lstStyle/>
          <a:p>
            <a:pPr algn="just">
              <a:lnSpc>
                <a:spcPts val="3839"/>
              </a:lnSpc>
            </a:pPr>
          </a:p>
          <a:p>
            <a:pPr algn="just">
              <a:lnSpc>
                <a:spcPts val="3839"/>
              </a:lnSpc>
            </a:pPr>
            <a:r>
              <a:rPr lang="en-US" sz="2399">
                <a:solidFill>
                  <a:srgbClr val="000000"/>
                </a:solidFill>
                <a:latin typeface="Canva Sans"/>
                <a:ea typeface="Canva Sans"/>
                <a:cs typeface="Canva Sans"/>
                <a:sym typeface="Canva Sans"/>
              </a:rPr>
              <a:t>This process enables efficient transmission of the encoded message over a communication channel.</a:t>
            </a:r>
          </a:p>
          <a:p>
            <a:pPr algn="just">
              <a:lnSpc>
                <a:spcPts val="3839"/>
              </a:lnSpc>
            </a:pPr>
            <a:r>
              <a:rPr lang="en-US" sz="2399">
                <a:solidFill>
                  <a:srgbClr val="000000"/>
                </a:solidFill>
                <a:latin typeface="Canva Sans"/>
                <a:ea typeface="Canva Sans"/>
                <a:cs typeface="Canva Sans"/>
                <a:sym typeface="Canva Sans"/>
              </a:rPr>
              <a:t>BPSK (Binary Phase Shift Keying) is a modulation technique used in LDPC encoding to represent binary data as symbols (1, -1). It is fundamental in ensuring that the encoded data, which consists of binary values, can be transmitted efficiently over noisy channels, where the reliability of error correction codes like LDPC becomes essential.</a:t>
            </a:r>
          </a:p>
          <a:p>
            <a:pPr algn="just">
              <a:lnSpc>
                <a:spcPts val="3839"/>
              </a:lnSpc>
            </a:pPr>
            <a:r>
              <a:rPr lang="en-US" sz="2399">
                <a:solidFill>
                  <a:srgbClr val="000000"/>
                </a:solidFill>
                <a:latin typeface="Canva Sans"/>
                <a:ea typeface="Canva Sans"/>
                <a:cs typeface="Canva Sans"/>
                <a:sym typeface="Canva Sans"/>
              </a:rPr>
              <a:t>The encoded symbols are transmitted through an AWGN (Additive White Gaussian Noise) channel, which introduces noise into the system. The variance of the noise added is given by the formula:</a:t>
            </a:r>
          </a:p>
          <a:p>
            <a:pPr algn="just">
              <a:lnSpc>
                <a:spcPts val="3839"/>
              </a:lnSpc>
            </a:pPr>
          </a:p>
        </p:txBody>
      </p:sp>
      <p:sp>
        <p:nvSpPr>
          <p:cNvPr name="TextBox 9" id="9"/>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BPSK Modulation</a:t>
            </a:r>
          </a:p>
        </p:txBody>
      </p:sp>
      <p:sp>
        <p:nvSpPr>
          <p:cNvPr name="TextBox 10" id="10"/>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BPSK Modulation</a:t>
            </a:r>
          </a:p>
        </p:txBody>
      </p:sp>
      <p:sp>
        <p:nvSpPr>
          <p:cNvPr name="TextBox 11" id="11"/>
          <p:cNvSpPr txBox="true"/>
          <p:nvPr/>
        </p:nvSpPr>
        <p:spPr>
          <a:xfrm rot="0">
            <a:off x="1028700" y="3000375"/>
            <a:ext cx="9375615" cy="2878456"/>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The encoded output is passed to a BPSK modulator, which converts the matrix of encoded bits to the matrix of encoded symbols (1, -1). Specifically:</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1 becomes -1</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0 becomes 1</a:t>
            </a:r>
          </a:p>
          <a:p>
            <a:pPr algn="just">
              <a:lnSpc>
                <a:spcPts val="38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683651" y="3086100"/>
            <a:ext cx="5068519" cy="2343241"/>
          </a:xfrm>
          <a:custGeom>
            <a:avLst/>
            <a:gdLst/>
            <a:ahLst/>
            <a:cxnLst/>
            <a:rect r="r" b="b" t="t" l="l"/>
            <a:pathLst>
              <a:path h="2343241" w="5068519">
                <a:moveTo>
                  <a:pt x="0" y="0"/>
                </a:moveTo>
                <a:lnTo>
                  <a:pt x="5068519" y="0"/>
                </a:lnTo>
                <a:lnTo>
                  <a:pt x="5068519" y="2343241"/>
                </a:lnTo>
                <a:lnTo>
                  <a:pt x="0" y="2343241"/>
                </a:lnTo>
                <a:lnTo>
                  <a:pt x="0" y="0"/>
                </a:lnTo>
                <a:close/>
              </a:path>
            </a:pathLst>
          </a:custGeom>
          <a:blipFill>
            <a:blip r:embed="rId2"/>
            <a:stretch>
              <a:fillRect l="-108" t="-54333" r="-123078" b="0"/>
            </a:stretch>
          </a:blipFill>
        </p:spPr>
      </p:sp>
      <p:sp>
        <p:nvSpPr>
          <p:cNvPr name="Freeform 9" id="9"/>
          <p:cNvSpPr/>
          <p:nvPr/>
        </p:nvSpPr>
        <p:spPr>
          <a:xfrm flipH="false" flipV="false" rot="0">
            <a:off x="1987809" y="4662518"/>
            <a:ext cx="618123" cy="598109"/>
          </a:xfrm>
          <a:custGeom>
            <a:avLst/>
            <a:gdLst/>
            <a:ahLst/>
            <a:cxnLst/>
            <a:rect r="r" b="b" t="t" l="l"/>
            <a:pathLst>
              <a:path h="598109" w="618123">
                <a:moveTo>
                  <a:pt x="0" y="0"/>
                </a:moveTo>
                <a:lnTo>
                  <a:pt x="618123" y="0"/>
                </a:lnTo>
                <a:lnTo>
                  <a:pt x="618123" y="598108"/>
                </a:lnTo>
                <a:lnTo>
                  <a:pt x="0" y="598108"/>
                </a:lnTo>
                <a:lnTo>
                  <a:pt x="0" y="0"/>
                </a:lnTo>
                <a:close/>
              </a:path>
            </a:pathLst>
          </a:custGeom>
          <a:blipFill>
            <a:blip r:embed="rId2"/>
            <a:stretch>
              <a:fillRect l="-444385" t="-365364" r="-1290661" b="-140907"/>
            </a:stretch>
          </a:blipFill>
        </p:spPr>
      </p:sp>
      <p:sp>
        <p:nvSpPr>
          <p:cNvPr name="Freeform 10" id="10"/>
          <p:cNvSpPr/>
          <p:nvPr/>
        </p:nvSpPr>
        <p:spPr>
          <a:xfrm flipH="false" flipV="false" rot="0">
            <a:off x="1987809" y="5441703"/>
            <a:ext cx="618123" cy="559923"/>
          </a:xfrm>
          <a:custGeom>
            <a:avLst/>
            <a:gdLst/>
            <a:ahLst/>
            <a:cxnLst/>
            <a:rect r="r" b="b" t="t" l="l"/>
            <a:pathLst>
              <a:path h="559923" w="618123">
                <a:moveTo>
                  <a:pt x="0" y="0"/>
                </a:moveTo>
                <a:lnTo>
                  <a:pt x="618123" y="0"/>
                </a:lnTo>
                <a:lnTo>
                  <a:pt x="618123" y="559923"/>
                </a:lnTo>
                <a:lnTo>
                  <a:pt x="0" y="559923"/>
                </a:lnTo>
                <a:lnTo>
                  <a:pt x="0" y="0"/>
                </a:lnTo>
                <a:close/>
              </a:path>
            </a:pathLst>
          </a:custGeom>
          <a:blipFill>
            <a:blip r:embed="rId2"/>
            <a:stretch>
              <a:fillRect l="-483008" t="-544558" r="-1371949" b="-45379"/>
            </a:stretch>
          </a:blipFill>
        </p:spPr>
      </p:sp>
      <p:sp>
        <p:nvSpPr>
          <p:cNvPr name="Freeform 11" id="11"/>
          <p:cNvSpPr/>
          <p:nvPr/>
        </p:nvSpPr>
        <p:spPr>
          <a:xfrm flipH="false" flipV="false" rot="0">
            <a:off x="2083695" y="6093016"/>
            <a:ext cx="426351" cy="544932"/>
          </a:xfrm>
          <a:custGeom>
            <a:avLst/>
            <a:gdLst/>
            <a:ahLst/>
            <a:cxnLst/>
            <a:rect r="r" b="b" t="t" l="l"/>
            <a:pathLst>
              <a:path h="544932" w="426351">
                <a:moveTo>
                  <a:pt x="0" y="0"/>
                </a:moveTo>
                <a:lnTo>
                  <a:pt x="426351" y="0"/>
                </a:lnTo>
                <a:lnTo>
                  <a:pt x="426351" y="544932"/>
                </a:lnTo>
                <a:lnTo>
                  <a:pt x="0" y="544932"/>
                </a:lnTo>
                <a:lnTo>
                  <a:pt x="0" y="0"/>
                </a:lnTo>
                <a:close/>
              </a:path>
            </a:pathLst>
          </a:custGeom>
          <a:blipFill>
            <a:blip r:embed="rId2"/>
            <a:stretch>
              <a:fillRect l="-676534" t="-351061" r="-1168558" b="-35447"/>
            </a:stretch>
          </a:blipFill>
        </p:spPr>
      </p:sp>
      <p:sp>
        <p:nvSpPr>
          <p:cNvPr name="Freeform 12" id="12"/>
          <p:cNvSpPr/>
          <p:nvPr/>
        </p:nvSpPr>
        <p:spPr>
          <a:xfrm flipH="false" flipV="false" rot="0">
            <a:off x="1949091" y="5143500"/>
            <a:ext cx="560955" cy="2971456"/>
          </a:xfrm>
          <a:custGeom>
            <a:avLst/>
            <a:gdLst/>
            <a:ahLst/>
            <a:cxnLst/>
            <a:rect r="r" b="b" t="t" l="l"/>
            <a:pathLst>
              <a:path h="2971456" w="560955">
                <a:moveTo>
                  <a:pt x="0" y="0"/>
                </a:moveTo>
                <a:lnTo>
                  <a:pt x="560955" y="0"/>
                </a:lnTo>
                <a:lnTo>
                  <a:pt x="560955" y="2971456"/>
                </a:lnTo>
                <a:lnTo>
                  <a:pt x="0" y="2971456"/>
                </a:lnTo>
                <a:lnTo>
                  <a:pt x="0" y="0"/>
                </a:lnTo>
                <a:close/>
              </a:path>
            </a:pathLst>
          </a:custGeom>
          <a:blipFill>
            <a:blip r:embed="rId2"/>
            <a:stretch>
              <a:fillRect l="0" t="0" r="-1556971" b="0"/>
            </a:stretch>
          </a:blipFill>
        </p:spPr>
      </p:sp>
      <p:sp>
        <p:nvSpPr>
          <p:cNvPr name="TextBox 13" id="13"/>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BPSK Modulation</a:t>
            </a:r>
          </a:p>
        </p:txBody>
      </p:sp>
      <p:sp>
        <p:nvSpPr>
          <p:cNvPr name="TextBox 14" id="14"/>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BPSK Modulation</a:t>
            </a:r>
          </a:p>
        </p:txBody>
      </p:sp>
      <p:sp>
        <p:nvSpPr>
          <p:cNvPr name="TextBox 15" id="15"/>
          <p:cNvSpPr txBox="true"/>
          <p:nvPr/>
        </p:nvSpPr>
        <p:spPr>
          <a:xfrm rot="0">
            <a:off x="2810232" y="4811045"/>
            <a:ext cx="13478825" cy="4495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is the energy per bit.</a:t>
            </a:r>
          </a:p>
        </p:txBody>
      </p:sp>
      <p:sp>
        <p:nvSpPr>
          <p:cNvPr name="TextBox 16" id="16"/>
          <p:cNvSpPr txBox="true"/>
          <p:nvPr/>
        </p:nvSpPr>
        <p:spPr>
          <a:xfrm rot="0">
            <a:off x="2810232" y="5355978"/>
            <a:ext cx="13478825" cy="4495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is the noise power spectral density.</a:t>
            </a:r>
          </a:p>
        </p:txBody>
      </p:sp>
      <p:sp>
        <p:nvSpPr>
          <p:cNvPr name="TextBox 17" id="17"/>
          <p:cNvSpPr txBox="true"/>
          <p:nvPr/>
        </p:nvSpPr>
        <p:spPr>
          <a:xfrm rot="0">
            <a:off x="2810232" y="5915901"/>
            <a:ext cx="13478825" cy="4495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is code rate</a:t>
            </a:r>
          </a:p>
        </p:txBody>
      </p:sp>
      <p:sp>
        <p:nvSpPr>
          <p:cNvPr name="TextBox 18" id="18"/>
          <p:cNvSpPr txBox="true"/>
          <p:nvPr/>
        </p:nvSpPr>
        <p:spPr>
          <a:xfrm rot="0">
            <a:off x="2810232" y="6552223"/>
            <a:ext cx="13478825" cy="449581"/>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is the result of the calculation.</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AWGN</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AWGN</a:t>
            </a:r>
          </a:p>
        </p:txBody>
      </p:sp>
      <p:sp>
        <p:nvSpPr>
          <p:cNvPr name="TextBox 10" id="10"/>
          <p:cNvSpPr txBox="true"/>
          <p:nvPr/>
        </p:nvSpPr>
        <p:spPr>
          <a:xfrm rot="0">
            <a:off x="1028700" y="2979419"/>
            <a:ext cx="15269881" cy="6278881"/>
          </a:xfrm>
          <a:prstGeom prst="rect">
            <a:avLst/>
          </a:prstGeom>
        </p:spPr>
        <p:txBody>
          <a:bodyPr anchor="t" rtlCol="false" tIns="0" lIns="0" bIns="0" rIns="0">
            <a:spAutoFit/>
          </a:bodyPr>
          <a:lstStyle/>
          <a:p>
            <a:pPr algn="just" marL="518155" indent="-259078" lvl="1">
              <a:lnSpc>
                <a:spcPts val="3839"/>
              </a:lnSpc>
              <a:buFont typeface="Arial"/>
              <a:buChar char="•"/>
            </a:pPr>
            <a:r>
              <a:rPr lang="en-US" b="true" sz="2399">
                <a:solidFill>
                  <a:srgbClr val="000000"/>
                </a:solidFill>
                <a:latin typeface="Canva Sans Bold"/>
                <a:ea typeface="Canva Sans Bold"/>
                <a:cs typeface="Canva Sans Bold"/>
                <a:sym typeface="Canva Sans Bold"/>
              </a:rPr>
              <a:t>Definition</a:t>
            </a:r>
            <a:r>
              <a:rPr lang="en-US" sz="2399">
                <a:solidFill>
                  <a:srgbClr val="000000"/>
                </a:solidFill>
                <a:latin typeface="Canva Sans"/>
                <a:ea typeface="Canva Sans"/>
                <a:cs typeface="Canva Sans"/>
                <a:sym typeface="Canva Sans"/>
              </a:rPr>
              <a:t>: AWGN stands for Additive White Gaussian Noise:</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Additive: Noise is added to the transmitted </a:t>
            </a:r>
            <a:r>
              <a:rPr lang="en-US" sz="2399">
                <a:solidFill>
                  <a:srgbClr val="000000"/>
                </a:solidFill>
                <a:latin typeface="Canva Sans"/>
                <a:ea typeface="Canva Sans"/>
                <a:cs typeface="Canva Sans"/>
                <a:sym typeface="Canva Sans"/>
              </a:rPr>
              <a:t>signal (or bit).</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White: The noise follows a Gaussian distribution, meaning its values are spread in a predictable way, with a mean of zero.</a:t>
            </a:r>
          </a:p>
          <a:p>
            <a:pPr algn="just">
              <a:lnSpc>
                <a:spcPts val="3839"/>
              </a:lnSpc>
            </a:pPr>
          </a:p>
          <a:p>
            <a:pPr algn="just" marL="518155" indent="-259078" lvl="1">
              <a:lnSpc>
                <a:spcPts val="3839"/>
              </a:lnSpc>
              <a:buFont typeface="Arial"/>
              <a:buChar char="•"/>
            </a:pPr>
            <a:r>
              <a:rPr lang="en-US" b="true" sz="2399">
                <a:solidFill>
                  <a:srgbClr val="000000"/>
                </a:solidFill>
                <a:latin typeface="Canva Sans Bold"/>
                <a:ea typeface="Canva Sans Bold"/>
                <a:cs typeface="Canva Sans Bold"/>
                <a:sym typeface="Canva Sans Bold"/>
              </a:rPr>
              <a:t>Application</a:t>
            </a:r>
            <a:r>
              <a:rPr lang="en-US" sz="2399">
                <a:solidFill>
                  <a:srgbClr val="000000"/>
                </a:solidFill>
                <a:latin typeface="Canva Sans"/>
                <a:ea typeface="Canva Sans"/>
                <a:cs typeface="Canva Sans"/>
                <a:sym typeface="Canva Sans"/>
              </a:rPr>
              <a:t>: In practical systems, AWGN is added to each transmitted bit. For example:</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If a bit is 1 and a noise value of 0.4 is added, the result is 1.4.</a:t>
            </a:r>
          </a:p>
          <a:p>
            <a:pPr algn="just" marL="1036310" indent="-345437" lvl="2">
              <a:lnSpc>
                <a:spcPts val="3839"/>
              </a:lnSpc>
              <a:buFont typeface="Arial"/>
              <a:buChar char="⚬"/>
            </a:pPr>
            <a:r>
              <a:rPr lang="en-US" sz="2399">
                <a:solidFill>
                  <a:srgbClr val="000000"/>
                </a:solidFill>
                <a:latin typeface="Canva Sans"/>
                <a:ea typeface="Canva Sans"/>
                <a:cs typeface="Canva Sans"/>
                <a:sym typeface="Canva Sans"/>
              </a:rPr>
              <a:t>Monte Carlo simulations are often used to simulate real-world conditions, running multiple iterations (e.g., 1,000) to ensure that the noise values are randomly applied to the matrices, so no two matrices have identical noise patterns.</a:t>
            </a:r>
          </a:p>
          <a:p>
            <a:pPr algn="just">
              <a:lnSpc>
                <a:spcPts val="3839"/>
              </a:lnSpc>
            </a:pPr>
          </a:p>
          <a:p>
            <a:pPr algn="just">
              <a:lnSpc>
                <a:spcPts val="3839"/>
              </a:lnSpc>
            </a:pPr>
            <a:r>
              <a:rPr lang="en-US" sz="2399">
                <a:solidFill>
                  <a:srgbClr val="000000"/>
                </a:solidFill>
                <a:latin typeface="Canva Sans"/>
                <a:ea typeface="Canva Sans"/>
                <a:cs typeface="Canva Sans"/>
                <a:sym typeface="Canva Sans"/>
              </a:rPr>
              <a:t>Integration in Programs: AWGN is commonly integrated into simulation tools using functions like random.randn(), which generates random values with a normal (Gaussian) distribution.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Hard Decoding</a:t>
            </a:r>
          </a:p>
        </p:txBody>
      </p:sp>
      <p:sp>
        <p:nvSpPr>
          <p:cNvPr name="TextBox 10" id="10"/>
          <p:cNvSpPr txBox="true"/>
          <p:nvPr/>
        </p:nvSpPr>
        <p:spPr>
          <a:xfrm rot="0">
            <a:off x="1338602" y="5574103"/>
            <a:ext cx="13324656" cy="3328654"/>
          </a:xfrm>
          <a:prstGeom prst="rect">
            <a:avLst/>
          </a:prstGeom>
        </p:spPr>
        <p:txBody>
          <a:bodyPr anchor="t" rtlCol="false" tIns="0" lIns="0" bIns="0" rIns="0">
            <a:spAutoFit/>
          </a:bodyPr>
          <a:lstStyle/>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The alg</a:t>
            </a:r>
            <a:r>
              <a:rPr lang="en-US" sz="2399">
                <a:solidFill>
                  <a:srgbClr val="000000"/>
                </a:solidFill>
                <a:latin typeface="Canva Sans"/>
                <a:ea typeface="Canva Sans"/>
                <a:cs typeface="Canva Sans"/>
                <a:sym typeface="Canva Sans"/>
              </a:rPr>
              <a:t>orithm follows an iterative message passing process on the Tanner graph, where:</a:t>
            </a: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Variable Nodes (VNs) represent bits of the codeword.</a:t>
            </a: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Check Nodes (CNs) represent the parity constraints.</a:t>
            </a: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Each iteration consists of the following 3 major steps:</a:t>
            </a:r>
          </a:p>
          <a:p>
            <a:pPr algn="just">
              <a:lnSpc>
                <a:spcPts val="3358"/>
              </a:lnSpc>
            </a:pPr>
            <a:r>
              <a:rPr lang="en-US" sz="2399">
                <a:solidFill>
                  <a:srgbClr val="000000"/>
                </a:solidFill>
                <a:latin typeface="Canva Sans"/>
                <a:ea typeface="Canva Sans"/>
                <a:cs typeface="Canva Sans"/>
                <a:sym typeface="Canva Sans"/>
              </a:rPr>
              <a:t>                      1.VN → CN Message Passing (Initialization &amp; Updates)</a:t>
            </a:r>
          </a:p>
          <a:p>
            <a:pPr algn="just">
              <a:lnSpc>
                <a:spcPts val="3358"/>
              </a:lnSpc>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2.CN → VN Message Passing (Parity Check Updates)</a:t>
            </a:r>
          </a:p>
          <a:p>
            <a:pPr algn="just">
              <a:lnSpc>
                <a:spcPts val="3358"/>
              </a:lnSpc>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3.Bit Decision (Computing ĉ)</a:t>
            </a:r>
          </a:p>
          <a:p>
            <a:pPr algn="ctr">
              <a:lnSpc>
                <a:spcPts val="3358"/>
              </a:lnSpc>
              <a:spcBef>
                <a:spcPct val="0"/>
              </a:spcBef>
            </a:pPr>
          </a:p>
        </p:txBody>
      </p:sp>
      <p:sp>
        <p:nvSpPr>
          <p:cNvPr name="TextBox 11" id="11"/>
          <p:cNvSpPr txBox="true"/>
          <p:nvPr/>
        </p:nvSpPr>
        <p:spPr>
          <a:xfrm rot="0">
            <a:off x="1338602" y="3489960"/>
            <a:ext cx="13324656"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Hard decision decoding uses binary values (0 </a:t>
            </a:r>
            <a:r>
              <a:rPr lang="en-US" sz="2400">
                <a:solidFill>
                  <a:srgbClr val="000000"/>
                </a:solidFill>
                <a:latin typeface="Canva Sans"/>
                <a:ea typeface="Canva Sans"/>
                <a:cs typeface="Canva Sans"/>
                <a:sym typeface="Canva Sans"/>
              </a:rPr>
              <a:t>or 1) derived from the received signal and operates on the Tanner graph using iterative message passing. This approach is based purely on logic (XOR, majority voting), making it computationally efficient but less optimal than soft decision decoding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373612" y="3625203"/>
            <a:ext cx="6064875" cy="5825403"/>
          </a:xfrm>
          <a:custGeom>
            <a:avLst/>
            <a:gdLst/>
            <a:ahLst/>
            <a:cxnLst/>
            <a:rect r="r" b="b" t="t" l="l"/>
            <a:pathLst>
              <a:path h="5825403" w="6064875">
                <a:moveTo>
                  <a:pt x="0" y="0"/>
                </a:moveTo>
                <a:lnTo>
                  <a:pt x="6064875" y="0"/>
                </a:lnTo>
                <a:lnTo>
                  <a:pt x="6064875" y="5825403"/>
                </a:lnTo>
                <a:lnTo>
                  <a:pt x="0" y="5825403"/>
                </a:lnTo>
                <a:lnTo>
                  <a:pt x="0" y="0"/>
                </a:lnTo>
                <a:close/>
              </a:path>
            </a:pathLst>
          </a:custGeom>
          <a:blipFill>
            <a:blip r:embed="rId2"/>
            <a:stretch>
              <a:fillRect l="-14475" t="0" r="-29692" b="0"/>
            </a:stretch>
          </a:blipFill>
        </p:spPr>
      </p:sp>
      <p:sp>
        <p:nvSpPr>
          <p:cNvPr name="TextBox 9" id="9"/>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0" id="10"/>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Hard Decoding</a:t>
            </a:r>
          </a:p>
        </p:txBody>
      </p:sp>
      <p:sp>
        <p:nvSpPr>
          <p:cNvPr name="TextBox 11" id="11"/>
          <p:cNvSpPr txBox="true"/>
          <p:nvPr/>
        </p:nvSpPr>
        <p:spPr>
          <a:xfrm rot="0">
            <a:off x="1338602" y="3228963"/>
            <a:ext cx="13324656" cy="3962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Canva Sans Bold"/>
                <a:ea typeface="Canva Sans Bold"/>
                <a:cs typeface="Canva Sans Bold"/>
                <a:sym typeface="Canva Sans Bold"/>
              </a:rPr>
              <a:t>1.VN → CN Messag</a:t>
            </a:r>
            <a:r>
              <a:rPr lang="en-US" b="true" sz="2400">
                <a:solidFill>
                  <a:srgbClr val="000000"/>
                </a:solidFill>
                <a:latin typeface="Canva Sans Bold"/>
                <a:ea typeface="Canva Sans Bold"/>
                <a:cs typeface="Canva Sans Bold"/>
                <a:sym typeface="Canva Sans Bold"/>
              </a:rPr>
              <a:t>e Passing (Initialization &amp; Updates)</a:t>
            </a:r>
          </a:p>
        </p:txBody>
      </p:sp>
      <p:sp>
        <p:nvSpPr>
          <p:cNvPr name="TextBox 12" id="12"/>
          <p:cNvSpPr txBox="true"/>
          <p:nvPr/>
        </p:nvSpPr>
        <p:spPr>
          <a:xfrm rot="0">
            <a:off x="1338602" y="3839196"/>
            <a:ext cx="8463544" cy="5809518"/>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Canva Sans"/>
                <a:ea typeface="Canva Sans"/>
                <a:cs typeface="Canva Sans"/>
                <a:sym typeface="Canva Sans"/>
              </a:rPr>
              <a:t>First Iteration:</a:t>
            </a:r>
          </a:p>
          <a:p>
            <a:pPr algn="just">
              <a:lnSpc>
                <a:spcPts val="3359"/>
              </a:lnSpc>
              <a:spcBef>
                <a:spcPct val="0"/>
              </a:spcBef>
            </a:pP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Each Variable N</a:t>
            </a:r>
            <a:r>
              <a:rPr lang="en-US" sz="2400">
                <a:solidFill>
                  <a:srgbClr val="000000"/>
                </a:solidFill>
                <a:latin typeface="Canva Sans"/>
                <a:ea typeface="Canva Sans"/>
                <a:cs typeface="Canva Sans"/>
                <a:sym typeface="Canva Sans"/>
              </a:rPr>
              <a:t>ode (VN) sends the received hard    value (from channel) to all its connected Check Nodes(CNs).</a:t>
            </a:r>
          </a:p>
          <a:p>
            <a:pPr algn="just">
              <a:lnSpc>
                <a:spcPts val="3359"/>
              </a:lnSpc>
              <a:spcBef>
                <a:spcPct val="0"/>
              </a:spcBef>
            </a:pPr>
          </a:p>
          <a:p>
            <a:pPr algn="just" marL="518160" indent="-259080" lvl="1">
              <a:lnSpc>
                <a:spcPts val="3359"/>
              </a:lnSpc>
              <a:spcBef>
                <a:spcPct val="0"/>
              </a:spcBef>
              <a:buFont typeface="Arial"/>
              <a:buChar char="•"/>
            </a:pPr>
            <a:r>
              <a:rPr lang="en-US" sz="2400">
                <a:solidFill>
                  <a:srgbClr val="000000"/>
                </a:solidFill>
                <a:latin typeface="Canva Sans"/>
                <a:ea typeface="Canva Sans"/>
                <a:cs typeface="Canva Sans"/>
                <a:sym typeface="Canva Sans"/>
              </a:rPr>
              <a:t>Subsequent Iterations:</a:t>
            </a:r>
          </a:p>
          <a:p>
            <a:pPr algn="just">
              <a:lnSpc>
                <a:spcPts val="3359"/>
              </a:lnSpc>
              <a:spcBef>
                <a:spcPct val="0"/>
              </a:spcBef>
            </a:pPr>
            <a:r>
              <a:rPr lang="en-US" sz="2400">
                <a:solidFill>
                  <a:srgbClr val="000000"/>
                </a:solidFill>
                <a:latin typeface="Canva Sans"/>
                <a:ea typeface="Canva Sans"/>
                <a:cs typeface="Canva Sans"/>
                <a:sym typeface="Canva Sans"/>
              </a:rPr>
              <a:t>                 </a:t>
            </a:r>
            <a:r>
              <a:rPr lang="en-US" sz="2400">
                <a:solidFill>
                  <a:srgbClr val="000000"/>
                </a:solidFill>
                <a:latin typeface="Canva Sans"/>
                <a:ea typeface="Canva Sans"/>
                <a:cs typeface="Canva Sans"/>
                <a:sym typeface="Canva Sans"/>
              </a:rPr>
              <a:t>A VN computes the majority of all messages it has received from connected CNs (except the CN it's sending to).</a:t>
            </a:r>
          </a:p>
          <a:p>
            <a:pPr algn="just">
              <a:lnSpc>
                <a:spcPts val="3359"/>
              </a:lnSpc>
              <a:spcBef>
                <a:spcPct val="0"/>
              </a:spcBef>
            </a:pPr>
            <a:r>
              <a:rPr lang="en-US" sz="2400">
                <a:solidFill>
                  <a:srgbClr val="000000"/>
                </a:solidFill>
                <a:latin typeface="Canva Sans"/>
                <a:ea typeface="Canva Sans"/>
                <a:cs typeface="Canva Sans"/>
                <a:sym typeface="Canva Sans"/>
              </a:rPr>
              <a:t>                 This avoids message loops and provides extrinsic information.</a:t>
            </a:r>
          </a:p>
          <a:p>
            <a:pPr algn="just">
              <a:lnSpc>
                <a:spcPts val="3359"/>
              </a:lnSpc>
              <a:spcBef>
                <a:spcPct val="0"/>
              </a:spcBef>
            </a:pPr>
            <a:r>
              <a:rPr lang="en-US" sz="2400">
                <a:solidFill>
                  <a:srgbClr val="000000"/>
                </a:solidFill>
                <a:latin typeface="Canva Sans"/>
                <a:ea typeface="Canva Sans"/>
                <a:cs typeface="Canva Sans"/>
                <a:sym typeface="Canva Sans"/>
              </a:rPr>
              <a:t>                  The VN then sends the result of the majority voting to that CN.</a:t>
            </a:r>
          </a:p>
          <a:p>
            <a:pPr algn="just">
              <a:lnSpc>
                <a:spcPts val="302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517799" y="3670351"/>
            <a:ext cx="5384179" cy="5384179"/>
          </a:xfrm>
          <a:custGeom>
            <a:avLst/>
            <a:gdLst/>
            <a:ahLst/>
            <a:cxnLst/>
            <a:rect r="r" b="b" t="t" l="l"/>
            <a:pathLst>
              <a:path h="5384179" w="5384179">
                <a:moveTo>
                  <a:pt x="0" y="0"/>
                </a:moveTo>
                <a:lnTo>
                  <a:pt x="5384179" y="0"/>
                </a:lnTo>
                <a:lnTo>
                  <a:pt x="5384179" y="5384179"/>
                </a:lnTo>
                <a:lnTo>
                  <a:pt x="0" y="5384179"/>
                </a:lnTo>
                <a:lnTo>
                  <a:pt x="0" y="0"/>
                </a:lnTo>
                <a:close/>
              </a:path>
            </a:pathLst>
          </a:custGeom>
          <a:blipFill>
            <a:blip r:embed="rId2"/>
            <a:stretch>
              <a:fillRect l="0" t="0" r="0" b="0"/>
            </a:stretch>
          </a:blipFill>
        </p:spPr>
      </p:sp>
      <p:sp>
        <p:nvSpPr>
          <p:cNvPr name="TextBox 9" id="9"/>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0" id="10"/>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Hard Decoding</a:t>
            </a:r>
          </a:p>
        </p:txBody>
      </p:sp>
      <p:sp>
        <p:nvSpPr>
          <p:cNvPr name="TextBox 11" id="11"/>
          <p:cNvSpPr txBox="true"/>
          <p:nvPr/>
        </p:nvSpPr>
        <p:spPr>
          <a:xfrm rot="0">
            <a:off x="1338602" y="3928826"/>
            <a:ext cx="7394992" cy="4585462"/>
          </a:xfrm>
          <a:prstGeom prst="rect">
            <a:avLst/>
          </a:prstGeom>
        </p:spPr>
        <p:txBody>
          <a:bodyPr anchor="t" rtlCol="false" tIns="0" lIns="0" bIns="0" rIns="0">
            <a:spAutoFit/>
          </a:bodyPr>
          <a:lstStyle/>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Each Check N</a:t>
            </a:r>
            <a:r>
              <a:rPr lang="en-US" sz="2399">
                <a:solidFill>
                  <a:srgbClr val="000000"/>
                </a:solidFill>
                <a:latin typeface="Canva Sans"/>
                <a:ea typeface="Canva Sans"/>
                <a:cs typeface="Canva Sans"/>
                <a:sym typeface="Canva Sans"/>
              </a:rPr>
              <a:t>ode implements a Single Parity Check (SPC).</a:t>
            </a:r>
          </a:p>
          <a:p>
            <a:pPr algn="just">
              <a:lnSpc>
                <a:spcPts val="3358"/>
              </a:lnSpc>
            </a:pP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It receives values from all connected VNs.</a:t>
            </a:r>
          </a:p>
          <a:p>
            <a:pPr algn="just">
              <a:lnSpc>
                <a:spcPts val="3358"/>
              </a:lnSpc>
            </a:pP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To send a message back to a VN, the CN:</a:t>
            </a:r>
          </a:p>
          <a:p>
            <a:pPr algn="just">
              <a:lnSpc>
                <a:spcPts val="3358"/>
              </a:lnSpc>
            </a:pPr>
            <a:r>
              <a:rPr lang="en-US" sz="2399">
                <a:solidFill>
                  <a:srgbClr val="000000"/>
                </a:solidFill>
                <a:latin typeface="Canva Sans"/>
                <a:ea typeface="Canva Sans"/>
                <a:cs typeface="Canva Sans"/>
                <a:sym typeface="Canva Sans"/>
              </a:rPr>
              <a:t>                        Computes the XOR of all incoming bits except the one from the target VN.</a:t>
            </a:r>
          </a:p>
          <a:p>
            <a:pPr algn="just">
              <a:lnSpc>
                <a:spcPts val="3358"/>
              </a:lnSpc>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Sends this XOR result back as its</a:t>
            </a:r>
            <a:r>
              <a:rPr lang="en-US" sz="2399">
                <a:solidFill>
                  <a:srgbClr val="000000"/>
                </a:solidFill>
                <a:latin typeface="Canva Sans"/>
                <a:ea typeface="Canva Sans"/>
                <a:cs typeface="Canva Sans"/>
                <a:sym typeface="Canva Sans"/>
              </a:rPr>
              <a:t> b</a:t>
            </a:r>
            <a:r>
              <a:rPr lang="en-US" sz="2399">
                <a:solidFill>
                  <a:srgbClr val="000000"/>
                </a:solidFill>
                <a:latin typeface="Canva Sans"/>
                <a:ea typeface="Canva Sans"/>
                <a:cs typeface="Canva Sans"/>
                <a:sym typeface="Canva Sans"/>
              </a:rPr>
              <a:t>elief about the target VN's bit.</a:t>
            </a:r>
          </a:p>
          <a:p>
            <a:pPr algn="ctr">
              <a:lnSpc>
                <a:spcPts val="3358"/>
              </a:lnSpc>
              <a:spcBef>
                <a:spcPct val="0"/>
              </a:spcBef>
            </a:pPr>
          </a:p>
        </p:txBody>
      </p:sp>
      <p:sp>
        <p:nvSpPr>
          <p:cNvPr name="TextBox 12" id="12"/>
          <p:cNvSpPr txBox="true"/>
          <p:nvPr/>
        </p:nvSpPr>
        <p:spPr>
          <a:xfrm rot="0">
            <a:off x="1338602" y="3048000"/>
            <a:ext cx="13324656" cy="3962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Canva Sans Bold"/>
                <a:ea typeface="Canva Sans Bold"/>
                <a:cs typeface="Canva Sans Bold"/>
                <a:sym typeface="Canva Sans Bold"/>
              </a:rPr>
              <a:t>2.CN → VN Messag</a:t>
            </a:r>
            <a:r>
              <a:rPr lang="en-US" b="true" sz="2400">
                <a:solidFill>
                  <a:srgbClr val="000000"/>
                </a:solidFill>
                <a:latin typeface="Canva Sans Bold"/>
                <a:ea typeface="Canva Sans Bold"/>
                <a:cs typeface="Canva Sans Bold"/>
                <a:sym typeface="Canva Sans Bold"/>
              </a:rPr>
              <a:t>e Passing (Parity Check Updates)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5835002" y="-5835002"/>
            <a:ext cx="6617996" cy="18288000"/>
            <a:chOff x="0" y="0"/>
            <a:chExt cx="1743011" cy="4816593"/>
          </a:xfrm>
        </p:grpSpPr>
        <p:sp>
          <p:nvSpPr>
            <p:cNvPr name="Freeform 3" id="3"/>
            <p:cNvSpPr/>
            <p:nvPr/>
          </p:nvSpPr>
          <p:spPr>
            <a:xfrm flipH="false" flipV="false" rot="0">
              <a:off x="0" y="0"/>
              <a:ext cx="1743011" cy="4816592"/>
            </a:xfrm>
            <a:custGeom>
              <a:avLst/>
              <a:gdLst/>
              <a:ahLst/>
              <a:cxnLst/>
              <a:rect r="r" b="b" t="t" l="l"/>
              <a:pathLst>
                <a:path h="4816592" w="1743011">
                  <a:moveTo>
                    <a:pt x="0" y="0"/>
                  </a:moveTo>
                  <a:lnTo>
                    <a:pt x="1743011" y="0"/>
                  </a:lnTo>
                  <a:lnTo>
                    <a:pt x="1743011" y="4816592"/>
                  </a:lnTo>
                  <a:lnTo>
                    <a:pt x="0" y="4816592"/>
                  </a:lnTo>
                  <a:close/>
                </a:path>
              </a:pathLst>
            </a:custGeom>
            <a:solidFill>
              <a:srgbClr val="FFC2CA"/>
            </a:solidFill>
          </p:spPr>
        </p:sp>
        <p:sp>
          <p:nvSpPr>
            <p:cNvPr name="TextBox 4" id="4"/>
            <p:cNvSpPr txBox="true"/>
            <p:nvPr/>
          </p:nvSpPr>
          <p:spPr>
            <a:xfrm>
              <a:off x="0" y="-38100"/>
              <a:ext cx="1743011" cy="485469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895350"/>
            <a:ext cx="5568881" cy="1259829"/>
          </a:xfrm>
          <a:prstGeom prst="rect">
            <a:avLst/>
          </a:prstGeom>
        </p:spPr>
        <p:txBody>
          <a:bodyPr anchor="t" rtlCol="false" tIns="0" lIns="0" bIns="0" rIns="0">
            <a:spAutoFit/>
          </a:bodyPr>
          <a:lstStyle/>
          <a:p>
            <a:pPr algn="l">
              <a:lnSpc>
                <a:spcPts val="10360"/>
              </a:lnSpc>
            </a:pPr>
            <a:r>
              <a:rPr lang="en-US" sz="7400" b="true">
                <a:solidFill>
                  <a:srgbClr val="2E2E2E"/>
                </a:solidFill>
                <a:latin typeface="Canva Sans Bold"/>
                <a:ea typeface="Canva Sans Bold"/>
                <a:cs typeface="Canva Sans Bold"/>
                <a:sym typeface="Canva Sans Bold"/>
              </a:rPr>
              <a:t>Honor Code</a:t>
            </a:r>
          </a:p>
        </p:txBody>
      </p:sp>
      <p:sp>
        <p:nvSpPr>
          <p:cNvPr name="TextBox 6" id="6"/>
          <p:cNvSpPr txBox="true"/>
          <p:nvPr/>
        </p:nvSpPr>
        <p:spPr>
          <a:xfrm rot="0">
            <a:off x="1033954" y="3925257"/>
            <a:ext cx="16230600" cy="4495167"/>
          </a:xfrm>
          <a:prstGeom prst="rect">
            <a:avLst/>
          </a:prstGeom>
        </p:spPr>
        <p:txBody>
          <a:bodyPr anchor="t" rtlCol="false" tIns="0" lIns="0" bIns="0" rIns="0">
            <a:spAutoFit/>
          </a:bodyPr>
          <a:lstStyle/>
          <a:p>
            <a:pPr algn="just">
              <a:lnSpc>
                <a:spcPts val="5119"/>
              </a:lnSpc>
            </a:pPr>
            <a:r>
              <a:rPr lang="en-US" sz="3199">
                <a:solidFill>
                  <a:srgbClr val="000000"/>
                </a:solidFill>
                <a:latin typeface="Canva Sans"/>
                <a:ea typeface="Canva Sans"/>
                <a:cs typeface="Canva Sans"/>
                <a:sym typeface="Canva Sans"/>
              </a:rPr>
              <a:t>We declare that:</a:t>
            </a:r>
          </a:p>
          <a:p>
            <a:pPr algn="just">
              <a:lnSpc>
                <a:spcPts val="5119"/>
              </a:lnSpc>
            </a:pPr>
            <a:r>
              <a:rPr lang="en-US" sz="3199">
                <a:solidFill>
                  <a:srgbClr val="000000"/>
                </a:solidFill>
                <a:latin typeface="Canva Sans"/>
                <a:ea typeface="Canva Sans"/>
                <a:cs typeface="Canva Sans"/>
                <a:sym typeface="Canva Sans"/>
              </a:rPr>
              <a:t>The work that we are presenting is our own work.</a:t>
            </a:r>
          </a:p>
          <a:p>
            <a:pPr algn="just">
              <a:lnSpc>
                <a:spcPts val="5119"/>
              </a:lnSpc>
            </a:pPr>
            <a:r>
              <a:rPr lang="en-US" sz="3199">
                <a:solidFill>
                  <a:srgbClr val="000000"/>
                </a:solidFill>
                <a:latin typeface="Canva Sans"/>
                <a:ea typeface="Canva Sans"/>
                <a:cs typeface="Canva Sans"/>
                <a:sym typeface="Canva Sans"/>
              </a:rPr>
              <a:t>We have not copied the work (the code, the results, etc.) that someone else has done.</a:t>
            </a:r>
          </a:p>
          <a:p>
            <a:pPr algn="just">
              <a:lnSpc>
                <a:spcPts val="5119"/>
              </a:lnSpc>
            </a:pPr>
            <a:r>
              <a:rPr lang="en-US" sz="3199">
                <a:solidFill>
                  <a:srgbClr val="000000"/>
                </a:solidFill>
                <a:latin typeface="Canva Sans"/>
                <a:ea typeface="Canva Sans"/>
                <a:cs typeface="Canva Sans"/>
                <a:sym typeface="Canva Sans"/>
              </a:rPr>
              <a:t>Concepts, understanding and insights we will be describing are our own.</a:t>
            </a:r>
          </a:p>
          <a:p>
            <a:pPr algn="just">
              <a:lnSpc>
                <a:spcPts val="5119"/>
              </a:lnSpc>
            </a:pPr>
            <a:r>
              <a:rPr lang="en-US" sz="3199">
                <a:solidFill>
                  <a:srgbClr val="000000"/>
                </a:solidFill>
                <a:latin typeface="Canva Sans"/>
                <a:ea typeface="Canva Sans"/>
                <a:cs typeface="Canva Sans"/>
                <a:sym typeface="Canva Sans"/>
              </a:rPr>
              <a:t>We make this pledge truthfully. </a:t>
            </a:r>
          </a:p>
          <a:p>
            <a:pPr algn="just">
              <a:lnSpc>
                <a:spcPts val="5119"/>
              </a:lnSpc>
            </a:pPr>
            <a:r>
              <a:rPr lang="en-US" sz="3199">
                <a:solidFill>
                  <a:srgbClr val="000000"/>
                </a:solidFill>
                <a:latin typeface="Canva Sans"/>
                <a:ea typeface="Canva Sans"/>
                <a:cs typeface="Canva Sans"/>
                <a:sym typeface="Canva Sans"/>
              </a:rPr>
              <a:t>We know that violation of this solemn pledge can carry grave consequences.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437712" y="3444240"/>
            <a:ext cx="5696585" cy="4849270"/>
          </a:xfrm>
          <a:custGeom>
            <a:avLst/>
            <a:gdLst/>
            <a:ahLst/>
            <a:cxnLst/>
            <a:rect r="r" b="b" t="t" l="l"/>
            <a:pathLst>
              <a:path h="4849270" w="5696585">
                <a:moveTo>
                  <a:pt x="0" y="0"/>
                </a:moveTo>
                <a:lnTo>
                  <a:pt x="5696585" y="0"/>
                </a:lnTo>
                <a:lnTo>
                  <a:pt x="5696585" y="4849270"/>
                </a:lnTo>
                <a:lnTo>
                  <a:pt x="0" y="4849270"/>
                </a:lnTo>
                <a:lnTo>
                  <a:pt x="0" y="0"/>
                </a:lnTo>
                <a:close/>
              </a:path>
            </a:pathLst>
          </a:custGeom>
          <a:blipFill>
            <a:blip r:embed="rId2"/>
            <a:stretch>
              <a:fillRect l="-28343" t="-88061" r="-31745" b="0"/>
            </a:stretch>
          </a:blipFill>
        </p:spPr>
      </p:sp>
      <p:sp>
        <p:nvSpPr>
          <p:cNvPr name="TextBox 9" id="9"/>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0" id="10"/>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Hard Decoding</a:t>
            </a:r>
          </a:p>
        </p:txBody>
      </p:sp>
      <p:sp>
        <p:nvSpPr>
          <p:cNvPr name="TextBox 11" id="11"/>
          <p:cNvSpPr txBox="true"/>
          <p:nvPr/>
        </p:nvSpPr>
        <p:spPr>
          <a:xfrm rot="0">
            <a:off x="1338602" y="3740768"/>
            <a:ext cx="7082095" cy="4166526"/>
          </a:xfrm>
          <a:prstGeom prst="rect">
            <a:avLst/>
          </a:prstGeom>
        </p:spPr>
        <p:txBody>
          <a:bodyPr anchor="t" rtlCol="false" tIns="0" lIns="0" bIns="0" rIns="0">
            <a:spAutoFit/>
          </a:bodyPr>
          <a:lstStyle/>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A</a:t>
            </a:r>
            <a:r>
              <a:rPr lang="en-US" sz="2399">
                <a:solidFill>
                  <a:srgbClr val="000000"/>
                </a:solidFill>
                <a:latin typeface="Canva Sans"/>
                <a:ea typeface="Canva Sans"/>
                <a:cs typeface="Canva Sans"/>
                <a:sym typeface="Canva Sans"/>
              </a:rPr>
              <a:t>fter CN-to-VN messages are received:</a:t>
            </a:r>
          </a:p>
          <a:p>
            <a:pPr algn="just">
              <a:lnSpc>
                <a:spcPts val="3358"/>
              </a:lnSpc>
            </a:pPr>
          </a:p>
          <a:p>
            <a:pPr algn="just">
              <a:lnSpc>
                <a:spcPts val="3358"/>
              </a:lnSpc>
            </a:pPr>
            <a:r>
              <a:rPr lang="en-US" sz="2399">
                <a:solidFill>
                  <a:srgbClr val="000000"/>
                </a:solidFill>
                <a:latin typeface="Canva Sans"/>
                <a:ea typeface="Canva Sans"/>
                <a:cs typeface="Canva Sans"/>
                <a:sym typeface="Canva Sans"/>
              </a:rPr>
              <a:t>          Each VN again performs majority voting on:</a:t>
            </a:r>
          </a:p>
          <a:p>
            <a:pPr algn="just">
              <a:lnSpc>
                <a:spcPts val="3358"/>
              </a:lnSpc>
            </a:pPr>
          </a:p>
          <a:p>
            <a:pPr algn="just">
              <a:lnSpc>
                <a:spcPts val="3358"/>
              </a:lnSpc>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All messages from its connected CNs.</a:t>
            </a:r>
          </a:p>
          <a:p>
            <a:pPr algn="just">
              <a:lnSpc>
                <a:spcPts val="3358"/>
              </a:lnSpc>
            </a:pPr>
            <a:r>
              <a:rPr lang="en-US" sz="2399">
                <a:solidFill>
                  <a:srgbClr val="000000"/>
                </a:solidFill>
                <a:latin typeface="Canva Sans"/>
                <a:ea typeface="Canva Sans"/>
                <a:cs typeface="Canva Sans"/>
                <a:sym typeface="Canva Sans"/>
              </a:rPr>
              <a:t>,                   </a:t>
            </a:r>
            <a:r>
              <a:rPr lang="en-US" sz="2399">
                <a:solidFill>
                  <a:srgbClr val="000000"/>
                </a:solidFill>
                <a:latin typeface="Canva Sans"/>
                <a:ea typeface="Canva Sans"/>
                <a:cs typeface="Canva Sans"/>
                <a:sym typeface="Canva Sans"/>
              </a:rPr>
              <a:t>Its originally received bit.</a:t>
            </a:r>
          </a:p>
          <a:p>
            <a:pPr algn="just">
              <a:lnSpc>
                <a:spcPts val="3358"/>
              </a:lnSpc>
            </a:pPr>
          </a:p>
          <a:p>
            <a:pPr algn="just" marL="517957" indent="-258979" lvl="1">
              <a:lnSpc>
                <a:spcPts val="3358"/>
              </a:lnSpc>
              <a:buFont typeface="Arial"/>
              <a:buChar char="•"/>
            </a:pPr>
            <a:r>
              <a:rPr lang="en-US" sz="2399">
                <a:solidFill>
                  <a:srgbClr val="000000"/>
                </a:solidFill>
                <a:latin typeface="Canva Sans"/>
                <a:ea typeface="Canva Sans"/>
                <a:cs typeface="Canva Sans"/>
                <a:sym typeface="Canva Sans"/>
              </a:rPr>
              <a:t>The result is used to update</a:t>
            </a:r>
            <a:r>
              <a:rPr lang="en-US" sz="2399">
                <a:solidFill>
                  <a:srgbClr val="000000"/>
                </a:solidFill>
                <a:latin typeface="Canva Sans"/>
                <a:ea typeface="Canva Sans"/>
                <a:cs typeface="Canva Sans"/>
                <a:sym typeface="Canva Sans"/>
              </a:rPr>
              <a:t> the</a:t>
            </a:r>
            <a:r>
              <a:rPr lang="en-US" sz="2399">
                <a:solidFill>
                  <a:srgbClr val="000000"/>
                </a:solidFill>
                <a:latin typeface="Canva Sans"/>
                <a:ea typeface="Canva Sans"/>
                <a:cs typeface="Canva Sans"/>
                <a:sym typeface="Canva Sans"/>
              </a:rPr>
              <a:t> estimate of the decoded word ĉ</a:t>
            </a:r>
          </a:p>
          <a:p>
            <a:pPr algn="ctr">
              <a:lnSpc>
                <a:spcPts val="3358"/>
              </a:lnSpc>
              <a:spcBef>
                <a:spcPct val="0"/>
              </a:spcBef>
            </a:pPr>
          </a:p>
        </p:txBody>
      </p:sp>
      <p:sp>
        <p:nvSpPr>
          <p:cNvPr name="TextBox 12" id="12"/>
          <p:cNvSpPr txBox="true"/>
          <p:nvPr/>
        </p:nvSpPr>
        <p:spPr>
          <a:xfrm rot="0">
            <a:off x="1338602" y="3048000"/>
            <a:ext cx="13324656" cy="39624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Canva Sans Bold"/>
                <a:ea typeface="Canva Sans Bold"/>
                <a:cs typeface="Canva Sans Bold"/>
                <a:sym typeface="Canva Sans Bold"/>
              </a:rPr>
              <a:t>3</a:t>
            </a:r>
            <a:r>
              <a:rPr lang="en-US" sz="2400">
                <a:solidFill>
                  <a:srgbClr val="000000"/>
                </a:solidFill>
                <a:latin typeface="Canva Sans"/>
                <a:ea typeface="Canva Sans"/>
                <a:cs typeface="Canva Sans"/>
                <a:sym typeface="Canva Sans"/>
              </a:rPr>
              <a:t>.</a:t>
            </a:r>
            <a:r>
              <a:rPr lang="en-US" b="true" sz="2400">
                <a:solidFill>
                  <a:srgbClr val="000000"/>
                </a:solidFill>
                <a:latin typeface="Canva Sans Bold"/>
                <a:ea typeface="Canva Sans Bold"/>
                <a:cs typeface="Canva Sans Bold"/>
                <a:sym typeface="Canva Sans Bold"/>
              </a:rPr>
              <a:t>Bit</a:t>
            </a:r>
            <a:r>
              <a:rPr lang="en-US" b="true" sz="2400">
                <a:solidFill>
                  <a:srgbClr val="000000"/>
                </a:solidFill>
                <a:latin typeface="Canva Sans Bold"/>
                <a:ea typeface="Canva Sans Bold"/>
                <a:cs typeface="Canva Sans Bold"/>
                <a:sym typeface="Canva Sans Bold"/>
              </a:rPr>
              <a:t> Decision (Computing ĉ)</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597512" y="5143500"/>
            <a:ext cx="4546488" cy="1521462"/>
          </a:xfrm>
          <a:custGeom>
            <a:avLst/>
            <a:gdLst/>
            <a:ahLst/>
            <a:cxnLst/>
            <a:rect r="r" b="b" t="t" l="l"/>
            <a:pathLst>
              <a:path h="1521462" w="4546488">
                <a:moveTo>
                  <a:pt x="0" y="0"/>
                </a:moveTo>
                <a:lnTo>
                  <a:pt x="4546488" y="0"/>
                </a:lnTo>
                <a:lnTo>
                  <a:pt x="4546488" y="1521462"/>
                </a:lnTo>
                <a:lnTo>
                  <a:pt x="0" y="1521462"/>
                </a:lnTo>
                <a:lnTo>
                  <a:pt x="0" y="0"/>
                </a:lnTo>
                <a:close/>
              </a:path>
            </a:pathLst>
          </a:custGeom>
          <a:blipFill>
            <a:blip r:embed="rId2"/>
            <a:stretch>
              <a:fillRect l="0" t="0" r="0" b="0"/>
            </a:stretch>
          </a:blipFill>
        </p:spPr>
      </p:sp>
      <p:sp>
        <p:nvSpPr>
          <p:cNvPr name="TextBox 9" id="9"/>
          <p:cNvSpPr txBox="true"/>
          <p:nvPr/>
        </p:nvSpPr>
        <p:spPr>
          <a:xfrm rot="0">
            <a:off x="1563702" y="3448782"/>
            <a:ext cx="13475883" cy="7222297"/>
          </a:xfrm>
          <a:prstGeom prst="rect">
            <a:avLst/>
          </a:prstGeom>
        </p:spPr>
        <p:txBody>
          <a:bodyPr anchor="t" rtlCol="false" tIns="0" lIns="0" bIns="0" rIns="0">
            <a:spAutoFit/>
          </a:bodyPr>
          <a:lstStyle/>
          <a:p>
            <a:pPr algn="just" marL="465827" indent="-232914" lvl="1">
              <a:lnSpc>
                <a:spcPts val="3020"/>
              </a:lnSpc>
              <a:buFont typeface="Arial"/>
              <a:buChar char="•"/>
            </a:pPr>
            <a:r>
              <a:rPr lang="en-US" b="true" sz="2157">
                <a:solidFill>
                  <a:srgbClr val="000000"/>
                </a:solidFill>
                <a:latin typeface="Canva Sans Bold"/>
                <a:ea typeface="Canva Sans Bold"/>
                <a:cs typeface="Canva Sans Bold"/>
                <a:sym typeface="Canva Sans Bold"/>
              </a:rPr>
              <a:t>Soft decision decoding</a:t>
            </a:r>
            <a:r>
              <a:rPr lang="en-US" sz="2157">
                <a:solidFill>
                  <a:srgbClr val="000000"/>
                </a:solidFill>
                <a:latin typeface="Canva Sans"/>
                <a:ea typeface="Canva Sans"/>
                <a:cs typeface="Canva Sans"/>
                <a:sym typeface="Canva Sans"/>
              </a:rPr>
              <a:t> uses real valued inputs i.e. </a:t>
            </a:r>
            <a:r>
              <a:rPr lang="en-US" b="true" sz="2157">
                <a:solidFill>
                  <a:srgbClr val="000000"/>
                </a:solidFill>
                <a:latin typeface="Canva Sans Bold"/>
                <a:ea typeface="Canva Sans Bold"/>
                <a:cs typeface="Canva Sans Bold"/>
                <a:sym typeface="Canva Sans Bold"/>
              </a:rPr>
              <a:t>LLRs </a:t>
            </a:r>
            <a:r>
              <a:rPr lang="en-US" sz="2157">
                <a:solidFill>
                  <a:srgbClr val="000000"/>
                </a:solidFill>
                <a:latin typeface="Canva Sans"/>
                <a:ea typeface="Canva Sans"/>
                <a:cs typeface="Canva Sans"/>
                <a:sym typeface="Canva Sans"/>
              </a:rPr>
              <a:t>instead of binary decisions to improve decoding accuracy.</a:t>
            </a:r>
          </a:p>
          <a:p>
            <a:pPr algn="just">
              <a:lnSpc>
                <a:spcPts val="3020"/>
              </a:lnSpc>
            </a:pPr>
          </a:p>
          <a:p>
            <a:pPr algn="just" marL="465827" indent="-232914" lvl="1">
              <a:lnSpc>
                <a:spcPts val="3020"/>
              </a:lnSpc>
              <a:buFont typeface="Arial"/>
              <a:buChar char="•"/>
            </a:pPr>
            <a:r>
              <a:rPr lang="en-US" sz="2157">
                <a:solidFill>
                  <a:srgbClr val="000000"/>
                </a:solidFill>
                <a:latin typeface="Canva Sans"/>
                <a:ea typeface="Canva Sans"/>
                <a:cs typeface="Canva Sans"/>
                <a:sym typeface="Canva Sans"/>
              </a:rPr>
              <a:t>The </a:t>
            </a:r>
            <a:r>
              <a:rPr lang="en-US" b="true" sz="2157">
                <a:solidFill>
                  <a:srgbClr val="000000"/>
                </a:solidFill>
                <a:latin typeface="Canva Sans Bold"/>
                <a:ea typeface="Canva Sans Bold"/>
                <a:cs typeface="Canva Sans Bold"/>
                <a:sym typeface="Canva Sans Bold"/>
              </a:rPr>
              <a:t> LLRs </a:t>
            </a:r>
            <a:r>
              <a:rPr lang="en-US" sz="2157">
                <a:solidFill>
                  <a:srgbClr val="000000"/>
                </a:solidFill>
                <a:latin typeface="Canva Sans"/>
                <a:ea typeface="Canva Sans"/>
                <a:cs typeface="Canva Sans"/>
                <a:sym typeface="Canva Sans"/>
              </a:rPr>
              <a:t> are received in decoder and are calculated as:</a:t>
            </a:r>
          </a:p>
          <a:p>
            <a:pPr algn="just">
              <a:lnSpc>
                <a:spcPts val="3020"/>
              </a:lnSpc>
            </a:pPr>
          </a:p>
          <a:p>
            <a:pPr algn="just">
              <a:lnSpc>
                <a:spcPts val="3020"/>
              </a:lnSpc>
            </a:pPr>
          </a:p>
          <a:p>
            <a:pPr algn="just">
              <a:lnSpc>
                <a:spcPts val="3020"/>
              </a:lnSpc>
            </a:pPr>
          </a:p>
          <a:p>
            <a:pPr algn="just">
              <a:lnSpc>
                <a:spcPts val="3020"/>
              </a:lnSpc>
            </a:pPr>
          </a:p>
          <a:p>
            <a:pPr algn="just">
              <a:lnSpc>
                <a:spcPts val="3020"/>
              </a:lnSpc>
            </a:pPr>
          </a:p>
          <a:p>
            <a:pPr algn="just" marL="465827" indent="-232914" lvl="1">
              <a:lnSpc>
                <a:spcPts val="3020"/>
              </a:lnSpc>
              <a:buFont typeface="Arial"/>
              <a:buChar char="•"/>
            </a:pPr>
            <a:r>
              <a:rPr lang="en-US" sz="2157">
                <a:solidFill>
                  <a:srgbClr val="000000"/>
                </a:solidFill>
                <a:latin typeface="Canva Sans"/>
                <a:ea typeface="Canva Sans"/>
                <a:cs typeface="Canva Sans"/>
                <a:sym typeface="Canva Sans"/>
              </a:rPr>
              <a:t>The </a:t>
            </a:r>
            <a:r>
              <a:rPr lang="en-US" b="true" sz="2157">
                <a:solidFill>
                  <a:srgbClr val="000000"/>
                </a:solidFill>
                <a:latin typeface="Canva Sans Bold"/>
                <a:ea typeface="Canva Sans Bold"/>
                <a:cs typeface="Canva Sans Bold"/>
                <a:sym typeface="Canva Sans Bold"/>
              </a:rPr>
              <a:t>log-likelihood ratio (LLR)</a:t>
            </a:r>
            <a:r>
              <a:rPr lang="en-US" sz="2157">
                <a:solidFill>
                  <a:srgbClr val="000000"/>
                </a:solidFill>
                <a:latin typeface="Canva Sans"/>
                <a:ea typeface="Canva Sans"/>
                <a:cs typeface="Canva Sans"/>
                <a:sym typeface="Canva Sans"/>
              </a:rPr>
              <a:t>, gives us a measure of how likely the next received bit is to be a 0 or a 1. To estimate this using the </a:t>
            </a:r>
            <a:r>
              <a:rPr lang="en-US" b="true" sz="2157">
                <a:solidFill>
                  <a:srgbClr val="000000"/>
                </a:solidFill>
                <a:latin typeface="Canva Sans Bold"/>
                <a:ea typeface="Canva Sans Bold"/>
                <a:cs typeface="Canva Sans Bold"/>
                <a:sym typeface="Canva Sans Bold"/>
              </a:rPr>
              <a:t>Min-Sum Approximation</a:t>
            </a:r>
            <a:r>
              <a:rPr lang="en-US" sz="2157">
                <a:solidFill>
                  <a:srgbClr val="000000"/>
                </a:solidFill>
                <a:latin typeface="Canva Sans"/>
                <a:ea typeface="Canva Sans"/>
                <a:cs typeface="Canva Sans"/>
                <a:sym typeface="Canva Sans"/>
              </a:rPr>
              <a:t>, we start with the </a:t>
            </a:r>
            <a:r>
              <a:rPr lang="en-US" b="true" sz="2157">
                <a:solidFill>
                  <a:srgbClr val="000000"/>
                </a:solidFill>
                <a:latin typeface="Canva Sans Bold"/>
                <a:ea typeface="Canva Sans Bold"/>
                <a:cs typeface="Canva Sans Bold"/>
                <a:sym typeface="Canva Sans Bold"/>
              </a:rPr>
              <a:t>sum-product algorithm</a:t>
            </a:r>
            <a:r>
              <a:rPr lang="en-US" sz="2157">
                <a:solidFill>
                  <a:srgbClr val="000000"/>
                </a:solidFill>
                <a:latin typeface="Canva Sans"/>
                <a:ea typeface="Canva Sans"/>
                <a:cs typeface="Canva Sans"/>
                <a:sym typeface="Canva Sans"/>
              </a:rPr>
              <a:t>. This algorithm involves applying the</a:t>
            </a:r>
            <a:r>
              <a:rPr lang="en-US" b="true" sz="2157">
                <a:solidFill>
                  <a:srgbClr val="000000"/>
                </a:solidFill>
                <a:latin typeface="Canva Sans Bold"/>
                <a:ea typeface="Canva Sans Bold"/>
                <a:cs typeface="Canva Sans Bold"/>
                <a:sym typeface="Canva Sans Bold"/>
              </a:rPr>
              <a:t> inverse hyperbolic tangent (tanh⁻¹</a:t>
            </a:r>
            <a:r>
              <a:rPr lang="en-US" sz="2157">
                <a:solidFill>
                  <a:srgbClr val="000000"/>
                </a:solidFill>
                <a:latin typeface="Canva Sans"/>
                <a:ea typeface="Canva Sans"/>
                <a:cs typeface="Canva Sans"/>
                <a:sym typeface="Canva Sans"/>
              </a:rPr>
              <a:t>) function to the product of individual LLRs across bits, iterating over </a:t>
            </a:r>
            <a:r>
              <a:rPr lang="en-US" sz="2157" i="true">
                <a:solidFill>
                  <a:srgbClr val="000000"/>
                </a:solidFill>
                <a:latin typeface="Canva Sans Italics"/>
                <a:ea typeface="Canva Sans Italics"/>
                <a:cs typeface="Canva Sans Italics"/>
                <a:sym typeface="Canva Sans Italics"/>
              </a:rPr>
              <a:t>n</a:t>
            </a:r>
            <a:r>
              <a:rPr lang="en-US" sz="2157">
                <a:solidFill>
                  <a:srgbClr val="000000"/>
                </a:solidFill>
                <a:latin typeface="Canva Sans"/>
                <a:ea typeface="Canva Sans"/>
                <a:cs typeface="Canva Sans"/>
                <a:sym typeface="Canva Sans"/>
              </a:rPr>
              <a:t> </a:t>
            </a:r>
            <a:r>
              <a:rPr lang="en-US" sz="2157" i="true">
                <a:solidFill>
                  <a:srgbClr val="000000"/>
                </a:solidFill>
                <a:latin typeface="Canva Sans Italics"/>
                <a:ea typeface="Canva Sans Italics"/>
                <a:cs typeface="Canva Sans Italics"/>
                <a:sym typeface="Canva Sans Italics"/>
              </a:rPr>
              <a:t>values</a:t>
            </a:r>
            <a:r>
              <a:rPr lang="en-US" sz="2157">
                <a:solidFill>
                  <a:srgbClr val="000000"/>
                </a:solidFill>
                <a:latin typeface="Canva Sans"/>
                <a:ea typeface="Canva Sans"/>
                <a:cs typeface="Canva Sans"/>
                <a:sym typeface="Canva Sans"/>
              </a:rPr>
              <a:t>. The result is a sum that </a:t>
            </a:r>
            <a:r>
              <a:rPr lang="en-US" sz="2157">
                <a:solidFill>
                  <a:srgbClr val="000000"/>
                </a:solidFill>
                <a:latin typeface="Canva Sans"/>
                <a:ea typeface="Canva Sans"/>
                <a:cs typeface="Canva Sans"/>
                <a:sym typeface="Canva Sans"/>
              </a:rPr>
              <a:t>reflects the combined probabilities of these bits. Since tanh⁻¹ can be expressed as a log function, it simplifies the computation. The min-sum approximation then comes in to further refine this output, using an approximation technique to simplify the results while maintaining accuracy.</a:t>
            </a:r>
          </a:p>
          <a:p>
            <a:pPr algn="just">
              <a:lnSpc>
                <a:spcPts val="3020"/>
              </a:lnSpc>
            </a:pPr>
          </a:p>
          <a:p>
            <a:pPr algn="just">
              <a:lnSpc>
                <a:spcPts val="3020"/>
              </a:lnSpc>
            </a:pPr>
          </a:p>
          <a:p>
            <a:pPr algn="just">
              <a:lnSpc>
                <a:spcPts val="3020"/>
              </a:lnSpc>
              <a:spcBef>
                <a:spcPct val="0"/>
              </a:spcBef>
            </a:pPr>
          </a:p>
        </p:txBody>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1" id="11"/>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2" id="12"/>
          <p:cNvSpPr txBox="true"/>
          <p:nvPr/>
        </p:nvSpPr>
        <p:spPr>
          <a:xfrm rot="0">
            <a:off x="1168606" y="2421179"/>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Minimum Sum Approximation Algorithm (Min-Sum):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07233" y="3095442"/>
            <a:ext cx="14424089" cy="6312146"/>
          </a:xfrm>
          <a:prstGeom prst="rect">
            <a:avLst/>
          </a:prstGeom>
        </p:spPr>
        <p:txBody>
          <a:bodyPr anchor="t" rtlCol="false" tIns="0" lIns="0" bIns="0" rIns="0">
            <a:spAutoFit/>
          </a:bodyPr>
          <a:lstStyle/>
          <a:p>
            <a:pPr algn="just">
              <a:lnSpc>
                <a:spcPts val="3611"/>
              </a:lnSpc>
            </a:pPr>
          </a:p>
          <a:p>
            <a:pPr algn="just" marL="557014" indent="-278507" lvl="1">
              <a:lnSpc>
                <a:spcPts val="3611"/>
              </a:lnSpc>
              <a:buFont typeface="Arial"/>
              <a:buChar char="•"/>
            </a:pPr>
            <a:r>
              <a:rPr lang="en-US" b="true" sz="2579">
                <a:solidFill>
                  <a:srgbClr val="000000"/>
                </a:solidFill>
                <a:latin typeface="Canva Sans Bold"/>
                <a:ea typeface="Canva Sans Bold"/>
                <a:cs typeface="Canva Sans Bold"/>
                <a:sym typeface="Canva Sans Bold"/>
              </a:rPr>
              <a:t>VN → CN </a:t>
            </a:r>
            <a:r>
              <a:rPr lang="en-US" sz="2579">
                <a:solidFill>
                  <a:srgbClr val="000000"/>
                </a:solidFill>
                <a:latin typeface="Canva Sans"/>
                <a:ea typeface="Canva Sans"/>
                <a:cs typeface="Canva Sans"/>
                <a:sym typeface="Canva Sans"/>
              </a:rPr>
              <a:t>Updates after first iteration.</a:t>
            </a:r>
          </a:p>
          <a:p>
            <a:pPr algn="just">
              <a:lnSpc>
                <a:spcPts val="3611"/>
              </a:lnSpc>
            </a:pPr>
          </a:p>
          <a:p>
            <a:pPr algn="just" marL="557014" indent="-278507" lvl="1">
              <a:lnSpc>
                <a:spcPts val="3611"/>
              </a:lnSpc>
              <a:buFont typeface="Arial"/>
              <a:buChar char="•"/>
            </a:pPr>
            <a:r>
              <a:rPr lang="en-US" sz="2579">
                <a:solidFill>
                  <a:srgbClr val="000000"/>
                </a:solidFill>
                <a:latin typeface="Canva Sans"/>
                <a:ea typeface="Canva Sans"/>
                <a:cs typeface="Canva Sans"/>
                <a:sym typeface="Canva Sans"/>
              </a:rPr>
              <a:t>Here, after a CN sends a message to VN, each VN then calculates the next message which it will pass to every connected CN which is computed using the following expression:</a:t>
            </a:r>
          </a:p>
          <a:p>
            <a:pPr algn="just">
              <a:lnSpc>
                <a:spcPts val="3611"/>
              </a:lnSpc>
            </a:pPr>
          </a:p>
          <a:p>
            <a:pPr algn="just">
              <a:lnSpc>
                <a:spcPts val="3611"/>
              </a:lnSpc>
            </a:pPr>
          </a:p>
          <a:p>
            <a:pPr algn="just">
              <a:lnSpc>
                <a:spcPts val="3611"/>
              </a:lnSpc>
            </a:pPr>
          </a:p>
          <a:p>
            <a:pPr algn="just">
              <a:lnSpc>
                <a:spcPts val="3611"/>
              </a:lnSpc>
            </a:pPr>
          </a:p>
          <a:p>
            <a:pPr algn="just" marL="557014" indent="-278507" lvl="1">
              <a:lnSpc>
                <a:spcPts val="3611"/>
              </a:lnSpc>
              <a:buFont typeface="Arial"/>
              <a:buChar char="•"/>
            </a:pPr>
            <a:r>
              <a:rPr lang="en-US" sz="2579">
                <a:solidFill>
                  <a:srgbClr val="000000"/>
                </a:solidFill>
                <a:latin typeface="Canva Sans"/>
                <a:ea typeface="Canva Sans"/>
                <a:cs typeface="Canva Sans"/>
                <a:sym typeface="Canva Sans"/>
              </a:rPr>
              <a:t>This process continues iteratively, refining estimates.</a:t>
            </a:r>
          </a:p>
          <a:p>
            <a:pPr algn="just">
              <a:lnSpc>
                <a:spcPts val="3611"/>
              </a:lnSpc>
              <a:spcBef>
                <a:spcPct val="0"/>
              </a:spcBef>
            </a:pPr>
          </a:p>
          <a:p>
            <a:pPr algn="just">
              <a:lnSpc>
                <a:spcPts val="3611"/>
              </a:lnSpc>
              <a:spcBef>
                <a:spcPct val="0"/>
              </a:spcBef>
            </a:pPr>
          </a:p>
          <a:p>
            <a:pPr algn="just">
              <a:lnSpc>
                <a:spcPts val="3611"/>
              </a:lnSpc>
              <a:spcBef>
                <a:spcPct val="0"/>
              </a:spcBef>
            </a:pPr>
          </a:p>
        </p:txBody>
      </p:sp>
      <p:sp>
        <p:nvSpPr>
          <p:cNvPr name="Freeform 9" id="9"/>
          <p:cNvSpPr/>
          <p:nvPr/>
        </p:nvSpPr>
        <p:spPr>
          <a:xfrm flipH="false" flipV="false" rot="0">
            <a:off x="4773489" y="5664414"/>
            <a:ext cx="6812945" cy="1742847"/>
          </a:xfrm>
          <a:custGeom>
            <a:avLst/>
            <a:gdLst/>
            <a:ahLst/>
            <a:cxnLst/>
            <a:rect r="r" b="b" t="t" l="l"/>
            <a:pathLst>
              <a:path h="1742847" w="6812945">
                <a:moveTo>
                  <a:pt x="0" y="0"/>
                </a:moveTo>
                <a:lnTo>
                  <a:pt x="6812945" y="0"/>
                </a:lnTo>
                <a:lnTo>
                  <a:pt x="6812945" y="1742846"/>
                </a:lnTo>
                <a:lnTo>
                  <a:pt x="0" y="1742846"/>
                </a:lnTo>
                <a:lnTo>
                  <a:pt x="0" y="0"/>
                </a:lnTo>
                <a:close/>
              </a:path>
            </a:pathLst>
          </a:custGeom>
          <a:blipFill>
            <a:blip r:embed="rId2"/>
            <a:stretch>
              <a:fillRect l="0" t="0" r="0" b="0"/>
            </a:stretch>
          </a:blipFill>
        </p:spPr>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1" id="11"/>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2" id="12"/>
          <p:cNvSpPr txBox="true"/>
          <p:nvPr/>
        </p:nvSpPr>
        <p:spPr>
          <a:xfrm rot="0">
            <a:off x="1168606" y="2421179"/>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Minimum Sum Approximation Algorithm (Min-Sum):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07233" y="3114492"/>
            <a:ext cx="12759952" cy="6460297"/>
          </a:xfrm>
          <a:prstGeom prst="rect">
            <a:avLst/>
          </a:prstGeom>
        </p:spPr>
        <p:txBody>
          <a:bodyPr anchor="t" rtlCol="false" tIns="0" lIns="0" bIns="0" rIns="0">
            <a:spAutoFit/>
          </a:bodyPr>
          <a:lstStyle/>
          <a:p>
            <a:pPr algn="just">
              <a:lnSpc>
                <a:spcPts val="3020"/>
              </a:lnSpc>
            </a:pPr>
          </a:p>
          <a:p>
            <a:pPr algn="just" marL="465827" indent="-232914" lvl="1">
              <a:lnSpc>
                <a:spcPts val="3020"/>
              </a:lnSpc>
              <a:buFont typeface="Arial"/>
              <a:buChar char="•"/>
            </a:pPr>
            <a:r>
              <a:rPr lang="en-US" b="true" sz="2157">
                <a:solidFill>
                  <a:srgbClr val="000000"/>
                </a:solidFill>
                <a:latin typeface="Canva Sans Bold"/>
                <a:ea typeface="Canva Sans Bold"/>
                <a:cs typeface="Canva Sans Bold"/>
                <a:sym typeface="Canva Sans Bold"/>
              </a:rPr>
              <a:t>VN → CN Transmission:</a:t>
            </a:r>
          </a:p>
          <a:p>
            <a:pPr algn="just">
              <a:lnSpc>
                <a:spcPts val="3020"/>
              </a:lnSpc>
            </a:pPr>
            <a:r>
              <a:rPr lang="en-US" sz="2157">
                <a:solidFill>
                  <a:srgbClr val="000000"/>
                </a:solidFill>
                <a:latin typeface="Canva Sans"/>
                <a:ea typeface="Canva Sans"/>
                <a:cs typeface="Canva Sans"/>
                <a:sym typeface="Canva Sans"/>
              </a:rPr>
              <a:t>            Each </a:t>
            </a:r>
            <a:r>
              <a:rPr lang="en-US" sz="2157" b="true">
                <a:solidFill>
                  <a:srgbClr val="000000"/>
                </a:solidFill>
                <a:latin typeface="Canva Sans Bold"/>
                <a:ea typeface="Canva Sans Bold"/>
                <a:cs typeface="Canva Sans Bold"/>
                <a:sym typeface="Canva Sans Bold"/>
              </a:rPr>
              <a:t>VN</a:t>
            </a:r>
            <a:r>
              <a:rPr lang="en-US" sz="2157">
                <a:solidFill>
                  <a:srgbClr val="000000"/>
                </a:solidFill>
                <a:latin typeface="Canva Sans"/>
                <a:ea typeface="Canva Sans"/>
                <a:cs typeface="Canva Sans"/>
                <a:sym typeface="Canva Sans"/>
              </a:rPr>
              <a:t> sends messages to connected </a:t>
            </a:r>
            <a:r>
              <a:rPr lang="en-US" sz="2157" b="true">
                <a:solidFill>
                  <a:srgbClr val="000000"/>
                </a:solidFill>
                <a:latin typeface="Canva Sans Bold"/>
                <a:ea typeface="Canva Sans Bold"/>
                <a:cs typeface="Canva Sans Bold"/>
                <a:sym typeface="Canva Sans Bold"/>
              </a:rPr>
              <a:t>CNs </a:t>
            </a:r>
            <a:r>
              <a:rPr lang="en-US" sz="2157">
                <a:solidFill>
                  <a:srgbClr val="000000"/>
                </a:solidFill>
                <a:latin typeface="Canva Sans"/>
                <a:ea typeface="Canva Sans"/>
                <a:cs typeface="Canva Sans"/>
                <a:sym typeface="Canva Sans"/>
              </a:rPr>
              <a:t>using the formula:</a:t>
            </a:r>
          </a:p>
          <a:p>
            <a:pPr algn="just">
              <a:lnSpc>
                <a:spcPts val="3020"/>
              </a:lnSpc>
            </a:pPr>
          </a:p>
          <a:p>
            <a:pPr algn="just">
              <a:lnSpc>
                <a:spcPts val="3020"/>
              </a:lnSpc>
            </a:pPr>
          </a:p>
          <a:p>
            <a:pPr algn="just">
              <a:lnSpc>
                <a:spcPts val="3020"/>
              </a:lnSpc>
            </a:pPr>
          </a:p>
          <a:p>
            <a:pPr algn="just">
              <a:lnSpc>
                <a:spcPts val="3020"/>
              </a:lnSpc>
            </a:pPr>
          </a:p>
          <a:p>
            <a:pPr algn="just" marL="465827" indent="-232914" lvl="1">
              <a:lnSpc>
                <a:spcPts val="3020"/>
              </a:lnSpc>
              <a:buFont typeface="Arial"/>
              <a:buChar char="•"/>
            </a:pPr>
            <a:r>
              <a:rPr lang="en-US" sz="2157">
                <a:solidFill>
                  <a:srgbClr val="000000"/>
                </a:solidFill>
                <a:latin typeface="Canva Sans"/>
                <a:ea typeface="Canva Sans"/>
                <a:cs typeface="Canva Sans"/>
                <a:sym typeface="Canva Sans"/>
              </a:rPr>
              <a:t>Here the main problem would be that computing </a:t>
            </a:r>
            <a:r>
              <a:rPr lang="en-US" b="true" sz="2157">
                <a:solidFill>
                  <a:srgbClr val="000000"/>
                </a:solidFill>
                <a:latin typeface="Canva Sans Bold"/>
                <a:ea typeface="Canva Sans Bold"/>
                <a:cs typeface="Canva Sans Bold"/>
                <a:sym typeface="Canva Sans Bold"/>
              </a:rPr>
              <a:t>tanh</a:t>
            </a:r>
            <a:r>
              <a:rPr lang="en-US" sz="2157">
                <a:solidFill>
                  <a:srgbClr val="000000"/>
                </a:solidFill>
                <a:latin typeface="Canva Sans"/>
                <a:ea typeface="Canva Sans"/>
                <a:cs typeface="Canva Sans"/>
                <a:sym typeface="Canva Sans"/>
              </a:rPr>
              <a:t> would be much complex and this is where </a:t>
            </a:r>
            <a:r>
              <a:rPr lang="en-US" b="true" sz="2157">
                <a:solidFill>
                  <a:srgbClr val="000000"/>
                </a:solidFill>
                <a:latin typeface="Canva Sans Bold"/>
                <a:ea typeface="Canva Sans Bold"/>
                <a:cs typeface="Canva Sans Bold"/>
                <a:sym typeface="Canva Sans Bold"/>
              </a:rPr>
              <a:t>Min-Sum Approximation </a:t>
            </a:r>
            <a:r>
              <a:rPr lang="en-US" sz="2157">
                <a:solidFill>
                  <a:srgbClr val="000000"/>
                </a:solidFill>
                <a:latin typeface="Canva Sans"/>
                <a:ea typeface="Canva Sans"/>
                <a:cs typeface="Canva Sans"/>
                <a:sym typeface="Canva Sans"/>
              </a:rPr>
              <a:t>helps us.</a:t>
            </a:r>
          </a:p>
          <a:p>
            <a:pPr algn="just" marL="465827" indent="-232914" lvl="1">
              <a:lnSpc>
                <a:spcPts val="3020"/>
              </a:lnSpc>
              <a:buFont typeface="Arial"/>
              <a:buChar char="•"/>
            </a:pPr>
            <a:r>
              <a:rPr lang="en-US" sz="2157">
                <a:solidFill>
                  <a:srgbClr val="000000"/>
                </a:solidFill>
                <a:latin typeface="Canva Sans"/>
                <a:ea typeface="Canva Sans"/>
                <a:cs typeface="Canva Sans"/>
                <a:sym typeface="Canva Sans"/>
              </a:rPr>
              <a:t>The sum of φ-values can be approximated by the smallest φ-value:</a:t>
            </a:r>
          </a:p>
          <a:p>
            <a:pPr algn="just">
              <a:lnSpc>
                <a:spcPts val="3020"/>
              </a:lnSpc>
            </a:pPr>
          </a:p>
          <a:p>
            <a:pPr algn="just">
              <a:lnSpc>
                <a:spcPts val="3020"/>
              </a:lnSpc>
            </a:pPr>
          </a:p>
          <a:p>
            <a:pPr algn="just">
              <a:lnSpc>
                <a:spcPts val="3020"/>
              </a:lnSpc>
            </a:pPr>
          </a:p>
          <a:p>
            <a:pPr algn="just" marL="465827" indent="-232914" lvl="1">
              <a:lnSpc>
                <a:spcPts val="3020"/>
              </a:lnSpc>
              <a:buFont typeface="Arial"/>
              <a:buChar char="•"/>
            </a:pPr>
            <a:r>
              <a:rPr lang="en-US" sz="2157">
                <a:solidFill>
                  <a:srgbClr val="000000"/>
                </a:solidFill>
                <a:latin typeface="Canva Sans"/>
                <a:ea typeface="Canva Sans"/>
                <a:cs typeface="Canva Sans"/>
                <a:sym typeface="Canva Sans"/>
              </a:rPr>
              <a:t>Message from </a:t>
            </a:r>
            <a:r>
              <a:rPr lang="en-US" b="true" sz="2157">
                <a:solidFill>
                  <a:srgbClr val="000000"/>
                </a:solidFill>
                <a:latin typeface="Canva Sans Bold"/>
                <a:ea typeface="Canva Sans Bold"/>
                <a:cs typeface="Canva Sans Bold"/>
                <a:sym typeface="Canva Sans Bold"/>
              </a:rPr>
              <a:t>CN </a:t>
            </a:r>
            <a:r>
              <a:rPr lang="en-US" sz="2157">
                <a:solidFill>
                  <a:srgbClr val="000000"/>
                </a:solidFill>
                <a:latin typeface="Canva Sans"/>
                <a:ea typeface="Canva Sans"/>
                <a:cs typeface="Canva Sans"/>
                <a:sym typeface="Canva Sans"/>
              </a:rPr>
              <a:t>to </a:t>
            </a:r>
            <a:r>
              <a:rPr lang="en-US" b="true" sz="2157">
                <a:solidFill>
                  <a:srgbClr val="000000"/>
                </a:solidFill>
                <a:latin typeface="Canva Sans Bold"/>
                <a:ea typeface="Canva Sans Bold"/>
                <a:cs typeface="Canva Sans Bold"/>
                <a:sym typeface="Canva Sans Bold"/>
              </a:rPr>
              <a:t>VN </a:t>
            </a:r>
            <a:r>
              <a:rPr lang="en-US" sz="2157">
                <a:solidFill>
                  <a:srgbClr val="000000"/>
                </a:solidFill>
                <a:latin typeface="Canva Sans"/>
                <a:ea typeface="Canva Sans"/>
                <a:cs typeface="Canva Sans"/>
                <a:sym typeface="Canva Sans"/>
              </a:rPr>
              <a:t> then becomes:</a:t>
            </a:r>
          </a:p>
          <a:p>
            <a:pPr algn="just">
              <a:lnSpc>
                <a:spcPts val="3020"/>
              </a:lnSpc>
              <a:spcBef>
                <a:spcPct val="0"/>
              </a:spcBef>
            </a:pPr>
          </a:p>
          <a:p>
            <a:pPr algn="just">
              <a:lnSpc>
                <a:spcPts val="3020"/>
              </a:lnSpc>
              <a:spcBef>
                <a:spcPct val="0"/>
              </a:spcBef>
            </a:pPr>
          </a:p>
          <a:p>
            <a:pPr algn="just">
              <a:lnSpc>
                <a:spcPts val="3020"/>
              </a:lnSpc>
              <a:spcBef>
                <a:spcPct val="0"/>
              </a:spcBef>
            </a:pPr>
          </a:p>
        </p:txBody>
      </p:sp>
      <p:sp>
        <p:nvSpPr>
          <p:cNvPr name="Freeform 9" id="9"/>
          <p:cNvSpPr/>
          <p:nvPr/>
        </p:nvSpPr>
        <p:spPr>
          <a:xfrm flipH="false" flipV="false" rot="0">
            <a:off x="2617192" y="4408021"/>
            <a:ext cx="11301259" cy="1257265"/>
          </a:xfrm>
          <a:custGeom>
            <a:avLst/>
            <a:gdLst/>
            <a:ahLst/>
            <a:cxnLst/>
            <a:rect r="r" b="b" t="t" l="l"/>
            <a:pathLst>
              <a:path h="1257265" w="11301259">
                <a:moveTo>
                  <a:pt x="0" y="0"/>
                </a:moveTo>
                <a:lnTo>
                  <a:pt x="11301259" y="0"/>
                </a:lnTo>
                <a:lnTo>
                  <a:pt x="11301259" y="1257265"/>
                </a:lnTo>
                <a:lnTo>
                  <a:pt x="0" y="1257265"/>
                </a:lnTo>
                <a:lnTo>
                  <a:pt x="0" y="0"/>
                </a:lnTo>
                <a:close/>
              </a:path>
            </a:pathLst>
          </a:custGeom>
          <a:blipFill>
            <a:blip r:embed="rId2"/>
            <a:stretch>
              <a:fillRect l="0" t="0" r="0" b="0"/>
            </a:stretch>
          </a:blipFill>
        </p:spPr>
      </p:sp>
      <p:sp>
        <p:nvSpPr>
          <p:cNvPr name="Freeform 10" id="10"/>
          <p:cNvSpPr/>
          <p:nvPr/>
        </p:nvSpPr>
        <p:spPr>
          <a:xfrm flipH="false" flipV="false" rot="0">
            <a:off x="4824678" y="6923191"/>
            <a:ext cx="5096022" cy="1053754"/>
          </a:xfrm>
          <a:custGeom>
            <a:avLst/>
            <a:gdLst/>
            <a:ahLst/>
            <a:cxnLst/>
            <a:rect r="r" b="b" t="t" l="l"/>
            <a:pathLst>
              <a:path h="1053754" w="5096022">
                <a:moveTo>
                  <a:pt x="0" y="0"/>
                </a:moveTo>
                <a:lnTo>
                  <a:pt x="5096022" y="0"/>
                </a:lnTo>
                <a:lnTo>
                  <a:pt x="5096022" y="1053753"/>
                </a:lnTo>
                <a:lnTo>
                  <a:pt x="0" y="1053753"/>
                </a:lnTo>
                <a:lnTo>
                  <a:pt x="0" y="0"/>
                </a:lnTo>
                <a:close/>
              </a:path>
            </a:pathLst>
          </a:custGeom>
          <a:blipFill>
            <a:blip r:embed="rId3"/>
            <a:stretch>
              <a:fillRect l="0" t="0" r="0" b="0"/>
            </a:stretch>
          </a:blipFill>
        </p:spPr>
      </p:sp>
      <p:sp>
        <p:nvSpPr>
          <p:cNvPr name="Freeform 11" id="11"/>
          <p:cNvSpPr/>
          <p:nvPr/>
        </p:nvSpPr>
        <p:spPr>
          <a:xfrm flipH="false" flipV="false" rot="0">
            <a:off x="4777010" y="8403855"/>
            <a:ext cx="6981624" cy="1040311"/>
          </a:xfrm>
          <a:custGeom>
            <a:avLst/>
            <a:gdLst/>
            <a:ahLst/>
            <a:cxnLst/>
            <a:rect r="r" b="b" t="t" l="l"/>
            <a:pathLst>
              <a:path h="1040311" w="6981624">
                <a:moveTo>
                  <a:pt x="0" y="0"/>
                </a:moveTo>
                <a:lnTo>
                  <a:pt x="6981623" y="0"/>
                </a:lnTo>
                <a:lnTo>
                  <a:pt x="6981623" y="1040311"/>
                </a:lnTo>
                <a:lnTo>
                  <a:pt x="0" y="1040311"/>
                </a:lnTo>
                <a:lnTo>
                  <a:pt x="0" y="0"/>
                </a:lnTo>
                <a:close/>
              </a:path>
            </a:pathLst>
          </a:custGeom>
          <a:blipFill>
            <a:blip r:embed="rId4"/>
            <a:stretch>
              <a:fillRect l="0" t="0" r="0" b="-72510"/>
            </a:stretch>
          </a:blipFill>
        </p:spPr>
      </p:sp>
      <p:sp>
        <p:nvSpPr>
          <p:cNvPr name="TextBox 12" id="12"/>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3" id="13"/>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4" id="14"/>
          <p:cNvSpPr txBox="true"/>
          <p:nvPr/>
        </p:nvSpPr>
        <p:spPr>
          <a:xfrm rot="0">
            <a:off x="1168606" y="2421179"/>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Minimum Sum Approximation Algorithm (Min-Sum):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21549" y="2901874"/>
            <a:ext cx="14424089" cy="6849619"/>
          </a:xfrm>
          <a:prstGeom prst="rect">
            <a:avLst/>
          </a:prstGeom>
        </p:spPr>
        <p:txBody>
          <a:bodyPr anchor="t" rtlCol="false" tIns="0" lIns="0" bIns="0" rIns="0">
            <a:spAutoFit/>
          </a:bodyPr>
          <a:lstStyle/>
          <a:p>
            <a:pPr algn="just">
              <a:lnSpc>
                <a:spcPts val="3611"/>
              </a:lnSpc>
            </a:pPr>
          </a:p>
          <a:p>
            <a:pPr algn="just" marL="557014" indent="-278507" lvl="1">
              <a:lnSpc>
                <a:spcPts val="3611"/>
              </a:lnSpc>
              <a:buFont typeface="Arial"/>
              <a:buChar char="•"/>
            </a:pPr>
            <a:r>
              <a:rPr lang="en-US" b="true" sz="2579">
                <a:solidFill>
                  <a:srgbClr val="000000"/>
                </a:solidFill>
                <a:latin typeface="Canva Sans Bold"/>
                <a:ea typeface="Canva Sans Bold"/>
                <a:cs typeface="Canva Sans Bold"/>
                <a:sym typeface="Canva Sans Bold"/>
              </a:rPr>
              <a:t>Final Bit Decisions</a:t>
            </a:r>
          </a:p>
          <a:p>
            <a:pPr algn="just">
              <a:lnSpc>
                <a:spcPts val="3611"/>
              </a:lnSpc>
            </a:pPr>
          </a:p>
          <a:p>
            <a:pPr algn="just" marL="557014" indent="-278507" lvl="1">
              <a:lnSpc>
                <a:spcPts val="3611"/>
              </a:lnSpc>
              <a:buFont typeface="Arial"/>
              <a:buChar char="•"/>
            </a:pPr>
            <a:r>
              <a:rPr lang="en-US" sz="2579">
                <a:solidFill>
                  <a:srgbClr val="000000"/>
                </a:solidFill>
                <a:latin typeface="Canva Sans"/>
                <a:ea typeface="Canva Sans"/>
                <a:cs typeface="Canva Sans"/>
                <a:sym typeface="Canva Sans"/>
              </a:rPr>
              <a:t>After each round of message passing between the </a:t>
            </a:r>
            <a:r>
              <a:rPr lang="en-US" b="true" sz="2579">
                <a:solidFill>
                  <a:srgbClr val="000000"/>
                </a:solidFill>
                <a:latin typeface="Canva Sans Bold"/>
                <a:ea typeface="Canva Sans Bold"/>
                <a:cs typeface="Canva Sans Bold"/>
                <a:sym typeface="Canva Sans Bold"/>
              </a:rPr>
              <a:t>VNs</a:t>
            </a:r>
            <a:r>
              <a:rPr lang="en-US" sz="2579">
                <a:solidFill>
                  <a:srgbClr val="000000"/>
                </a:solidFill>
                <a:latin typeface="Canva Sans"/>
                <a:ea typeface="Canva Sans"/>
                <a:cs typeface="Canva Sans"/>
                <a:sym typeface="Canva Sans"/>
              </a:rPr>
              <a:t> and </a:t>
            </a:r>
            <a:r>
              <a:rPr lang="en-US" b="true" sz="2579">
                <a:solidFill>
                  <a:srgbClr val="000000"/>
                </a:solidFill>
                <a:latin typeface="Canva Sans Bold"/>
                <a:ea typeface="Canva Sans Bold"/>
                <a:cs typeface="Canva Sans Bold"/>
                <a:sym typeface="Canva Sans Bold"/>
              </a:rPr>
              <a:t>CNs</a:t>
            </a:r>
            <a:r>
              <a:rPr lang="en-US" sz="2579">
                <a:solidFill>
                  <a:srgbClr val="000000"/>
                </a:solidFill>
                <a:latin typeface="Canva Sans"/>
                <a:ea typeface="Canva Sans"/>
                <a:cs typeface="Canva Sans"/>
                <a:sym typeface="Canva Sans"/>
              </a:rPr>
              <a:t>, we update our best guess for each bit. This is done by combining all the incoming messages to each variable node, giving us the most up-to-date belief about its value.</a:t>
            </a:r>
          </a:p>
          <a:p>
            <a:pPr algn="just" marL="557014" indent="-278507" lvl="1">
              <a:lnSpc>
                <a:spcPts val="3611"/>
              </a:lnSpc>
              <a:spcBef>
                <a:spcPct val="0"/>
              </a:spcBef>
              <a:buFont typeface="Arial"/>
              <a:buChar char="•"/>
            </a:pPr>
            <a:r>
              <a:rPr lang="en-US" sz="2579">
                <a:solidFill>
                  <a:srgbClr val="000000"/>
                </a:solidFill>
                <a:latin typeface="Canva Sans"/>
                <a:ea typeface="Canva Sans"/>
                <a:cs typeface="Canva Sans"/>
                <a:sym typeface="Canva Sans"/>
              </a:rPr>
              <a:t>To compute this, we define total LLR for bit </a:t>
            </a:r>
            <a:r>
              <a:rPr lang="en-US" sz="2579" i="true">
                <a:solidFill>
                  <a:srgbClr val="000000"/>
                </a:solidFill>
                <a:latin typeface="Canva Sans Italics"/>
                <a:ea typeface="Canva Sans Italics"/>
                <a:cs typeface="Canva Sans Italics"/>
                <a:sym typeface="Canva Sans Italics"/>
              </a:rPr>
              <a:t>Ci </a:t>
            </a:r>
            <a:r>
              <a:rPr lang="en-US" sz="2579">
                <a:solidFill>
                  <a:srgbClr val="000000"/>
                </a:solidFill>
                <a:latin typeface="Canva Sans"/>
                <a:ea typeface="Canva Sans"/>
                <a:cs typeface="Canva Sans"/>
                <a:sym typeface="Canva Sans"/>
              </a:rPr>
              <a:t>as:</a:t>
            </a:r>
          </a:p>
          <a:p>
            <a:pPr algn="just">
              <a:lnSpc>
                <a:spcPts val="3611"/>
              </a:lnSpc>
              <a:spcBef>
                <a:spcPct val="0"/>
              </a:spcBef>
            </a:pPr>
          </a:p>
          <a:p>
            <a:pPr algn="just">
              <a:lnSpc>
                <a:spcPts val="3611"/>
              </a:lnSpc>
              <a:spcBef>
                <a:spcPct val="0"/>
              </a:spcBef>
            </a:pPr>
          </a:p>
          <a:p>
            <a:pPr algn="just">
              <a:lnSpc>
                <a:spcPts val="3611"/>
              </a:lnSpc>
              <a:spcBef>
                <a:spcPct val="0"/>
              </a:spcBef>
            </a:pPr>
          </a:p>
          <a:p>
            <a:pPr algn="just" marL="557014" indent="-278507" lvl="1">
              <a:lnSpc>
                <a:spcPts val="3611"/>
              </a:lnSpc>
              <a:buFont typeface="Arial"/>
              <a:buChar char="•"/>
            </a:pPr>
            <a:r>
              <a:rPr lang="en-US" sz="2579">
                <a:solidFill>
                  <a:srgbClr val="000000"/>
                </a:solidFill>
                <a:latin typeface="Canva Sans"/>
                <a:ea typeface="Canva Sans"/>
                <a:cs typeface="Canva Sans"/>
                <a:sym typeface="Canva Sans"/>
              </a:rPr>
              <a:t>This total LLR value gives us an updated estimate of likelihood that bit </a:t>
            </a:r>
            <a:r>
              <a:rPr lang="en-US" sz="2579" i="true">
                <a:solidFill>
                  <a:srgbClr val="000000"/>
                </a:solidFill>
                <a:latin typeface="Canva Sans Italics"/>
                <a:ea typeface="Canva Sans Italics"/>
                <a:cs typeface="Canva Sans Italics"/>
                <a:sym typeface="Canva Sans Italics"/>
              </a:rPr>
              <a:t>Ci </a:t>
            </a:r>
            <a:r>
              <a:rPr lang="en-US" sz="2579">
                <a:solidFill>
                  <a:srgbClr val="000000"/>
                </a:solidFill>
                <a:latin typeface="Canva Sans"/>
                <a:ea typeface="Canva Sans"/>
                <a:cs typeface="Canva Sans"/>
                <a:sym typeface="Canva Sans"/>
              </a:rPr>
              <a:t> is </a:t>
            </a:r>
            <a:r>
              <a:rPr lang="en-US" sz="2579" i="true">
                <a:solidFill>
                  <a:srgbClr val="000000"/>
                </a:solidFill>
                <a:latin typeface="Canva Sans Italics"/>
                <a:ea typeface="Canva Sans Italics"/>
                <a:cs typeface="Canva Sans Italics"/>
                <a:sym typeface="Canva Sans Italics"/>
              </a:rPr>
              <a:t> 0 </a:t>
            </a:r>
            <a:r>
              <a:rPr lang="en-US" sz="2579">
                <a:solidFill>
                  <a:srgbClr val="000000"/>
                </a:solidFill>
                <a:latin typeface="Canva Sans"/>
                <a:ea typeface="Canva Sans"/>
                <a:cs typeface="Canva Sans"/>
                <a:sym typeface="Canva Sans"/>
              </a:rPr>
              <a:t>or </a:t>
            </a:r>
            <a:r>
              <a:rPr lang="en-US" sz="2579" i="true">
                <a:solidFill>
                  <a:srgbClr val="000000"/>
                </a:solidFill>
                <a:latin typeface="Canva Sans Italics"/>
                <a:ea typeface="Canva Sans Italics"/>
                <a:cs typeface="Canva Sans Italics"/>
                <a:sym typeface="Canva Sans Italics"/>
              </a:rPr>
              <a:t>1</a:t>
            </a:r>
            <a:r>
              <a:rPr lang="en-US" sz="2579">
                <a:solidFill>
                  <a:srgbClr val="000000"/>
                </a:solidFill>
                <a:latin typeface="Canva Sans"/>
                <a:ea typeface="Canva Sans"/>
                <a:cs typeface="Canva Sans"/>
                <a:sym typeface="Canva Sans"/>
              </a:rPr>
              <a:t>.</a:t>
            </a:r>
          </a:p>
          <a:p>
            <a:pPr algn="just" marL="557014" indent="-278507" lvl="1">
              <a:lnSpc>
                <a:spcPts val="3611"/>
              </a:lnSpc>
              <a:spcBef>
                <a:spcPct val="0"/>
              </a:spcBef>
              <a:buFont typeface="Arial"/>
              <a:buChar char="•"/>
            </a:pPr>
            <a:r>
              <a:rPr lang="en-US" sz="2579">
                <a:solidFill>
                  <a:srgbClr val="000000"/>
                </a:solidFill>
                <a:latin typeface="Canva Sans"/>
                <a:ea typeface="Canva Sans"/>
                <a:cs typeface="Canva Sans"/>
                <a:sym typeface="Canva Sans"/>
              </a:rPr>
              <a:t>Using this we make a hard decision for as follows for each bit:</a:t>
            </a:r>
          </a:p>
          <a:p>
            <a:pPr algn="just">
              <a:lnSpc>
                <a:spcPts val="3611"/>
              </a:lnSpc>
              <a:spcBef>
                <a:spcPct val="0"/>
              </a:spcBef>
            </a:pPr>
          </a:p>
          <a:p>
            <a:pPr algn="just">
              <a:lnSpc>
                <a:spcPts val="3611"/>
              </a:lnSpc>
              <a:spcBef>
                <a:spcPct val="0"/>
              </a:spcBef>
            </a:pPr>
          </a:p>
          <a:p>
            <a:pPr algn="just">
              <a:lnSpc>
                <a:spcPts val="3611"/>
              </a:lnSpc>
              <a:spcBef>
                <a:spcPct val="0"/>
              </a:spcBef>
            </a:pPr>
          </a:p>
        </p:txBody>
      </p:sp>
      <p:sp>
        <p:nvSpPr>
          <p:cNvPr name="Freeform 9" id="9"/>
          <p:cNvSpPr/>
          <p:nvPr/>
        </p:nvSpPr>
        <p:spPr>
          <a:xfrm flipH="false" flipV="false" rot="0">
            <a:off x="5029116" y="6158178"/>
            <a:ext cx="5716186" cy="1365331"/>
          </a:xfrm>
          <a:custGeom>
            <a:avLst/>
            <a:gdLst/>
            <a:ahLst/>
            <a:cxnLst/>
            <a:rect r="r" b="b" t="t" l="l"/>
            <a:pathLst>
              <a:path h="1365331" w="5716186">
                <a:moveTo>
                  <a:pt x="0" y="0"/>
                </a:moveTo>
                <a:lnTo>
                  <a:pt x="5716186" y="0"/>
                </a:lnTo>
                <a:lnTo>
                  <a:pt x="5716186" y="1365331"/>
                </a:lnTo>
                <a:lnTo>
                  <a:pt x="0" y="1365331"/>
                </a:lnTo>
                <a:lnTo>
                  <a:pt x="0" y="0"/>
                </a:lnTo>
                <a:close/>
              </a:path>
            </a:pathLst>
          </a:custGeom>
          <a:blipFill>
            <a:blip r:embed="rId2"/>
            <a:stretch>
              <a:fillRect l="0" t="0" r="0" b="0"/>
            </a:stretch>
          </a:blipFill>
        </p:spPr>
      </p:sp>
      <p:sp>
        <p:nvSpPr>
          <p:cNvPr name="Freeform 10" id="10"/>
          <p:cNvSpPr/>
          <p:nvPr/>
        </p:nvSpPr>
        <p:spPr>
          <a:xfrm flipH="false" flipV="false" rot="0">
            <a:off x="5568327" y="8498666"/>
            <a:ext cx="4637764" cy="1519267"/>
          </a:xfrm>
          <a:custGeom>
            <a:avLst/>
            <a:gdLst/>
            <a:ahLst/>
            <a:cxnLst/>
            <a:rect r="r" b="b" t="t" l="l"/>
            <a:pathLst>
              <a:path h="1519267" w="4637764">
                <a:moveTo>
                  <a:pt x="0" y="0"/>
                </a:moveTo>
                <a:lnTo>
                  <a:pt x="4637764" y="0"/>
                </a:lnTo>
                <a:lnTo>
                  <a:pt x="4637764" y="1519268"/>
                </a:lnTo>
                <a:lnTo>
                  <a:pt x="0" y="1519268"/>
                </a:lnTo>
                <a:lnTo>
                  <a:pt x="0" y="0"/>
                </a:lnTo>
                <a:close/>
              </a:path>
            </a:pathLst>
          </a:custGeom>
          <a:blipFill>
            <a:blip r:embed="rId3"/>
            <a:stretch>
              <a:fillRect l="0" t="0" r="0" b="0"/>
            </a:stretch>
          </a:blipFill>
        </p:spPr>
      </p:sp>
      <p:sp>
        <p:nvSpPr>
          <p:cNvPr name="TextBox 11" id="11"/>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2" id="12"/>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3" id="13"/>
          <p:cNvSpPr txBox="true"/>
          <p:nvPr/>
        </p:nvSpPr>
        <p:spPr>
          <a:xfrm rot="0">
            <a:off x="1168606" y="2421179"/>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Minimum Sum Approximation Algorithm (Min-Sum):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68606" y="2661095"/>
            <a:ext cx="14424089" cy="8678419"/>
          </a:xfrm>
          <a:prstGeom prst="rect">
            <a:avLst/>
          </a:prstGeom>
        </p:spPr>
        <p:txBody>
          <a:bodyPr anchor="t" rtlCol="false" tIns="0" lIns="0" bIns="0" rIns="0">
            <a:spAutoFit/>
          </a:bodyPr>
          <a:lstStyle/>
          <a:p>
            <a:pPr algn="just">
              <a:lnSpc>
                <a:spcPts val="3611"/>
              </a:lnSpc>
            </a:pPr>
          </a:p>
          <a:p>
            <a:pPr algn="just" marL="557014" indent="-278507" lvl="1">
              <a:lnSpc>
                <a:spcPts val="3611"/>
              </a:lnSpc>
              <a:spcBef>
                <a:spcPct val="0"/>
              </a:spcBef>
              <a:buFont typeface="Arial"/>
              <a:buChar char="•"/>
            </a:pPr>
            <a:r>
              <a:rPr lang="en-US" b="true" sz="2579">
                <a:solidFill>
                  <a:srgbClr val="000000"/>
                </a:solidFill>
                <a:latin typeface="Canva Sans Bold"/>
                <a:ea typeface="Canva Sans Bold"/>
                <a:cs typeface="Canva Sans Bold"/>
                <a:sym typeface="Canva Sans Bold"/>
              </a:rPr>
              <a:t>Final Bit Decisions (continue)</a:t>
            </a:r>
          </a:p>
          <a:p>
            <a:pPr algn="just" marL="557014" indent="-278507" lvl="1">
              <a:lnSpc>
                <a:spcPts val="3611"/>
              </a:lnSpc>
              <a:buFont typeface="Arial"/>
              <a:buChar char="•"/>
            </a:pPr>
            <a:r>
              <a:rPr lang="en-US" sz="2579">
                <a:solidFill>
                  <a:srgbClr val="000000"/>
                </a:solidFill>
                <a:latin typeface="Canva Sans"/>
                <a:ea typeface="Canva Sans"/>
                <a:cs typeface="Canva Sans"/>
                <a:sym typeface="Canva Sans"/>
              </a:rPr>
              <a:t>This total LLR value gives us an updated estimate of likelihood that bit </a:t>
            </a:r>
            <a:r>
              <a:rPr lang="en-US" sz="2579" i="true">
                <a:solidFill>
                  <a:srgbClr val="000000"/>
                </a:solidFill>
                <a:latin typeface="Canva Sans Italics"/>
                <a:ea typeface="Canva Sans Italics"/>
                <a:cs typeface="Canva Sans Italics"/>
                <a:sym typeface="Canva Sans Italics"/>
              </a:rPr>
              <a:t>Ci </a:t>
            </a:r>
            <a:r>
              <a:rPr lang="en-US" sz="2579">
                <a:solidFill>
                  <a:srgbClr val="000000"/>
                </a:solidFill>
                <a:latin typeface="Canva Sans"/>
                <a:ea typeface="Canva Sans"/>
                <a:cs typeface="Canva Sans"/>
                <a:sym typeface="Canva Sans"/>
              </a:rPr>
              <a:t> is </a:t>
            </a:r>
            <a:r>
              <a:rPr lang="en-US" sz="2579" i="true">
                <a:solidFill>
                  <a:srgbClr val="000000"/>
                </a:solidFill>
                <a:latin typeface="Canva Sans Italics"/>
                <a:ea typeface="Canva Sans Italics"/>
                <a:cs typeface="Canva Sans Italics"/>
                <a:sym typeface="Canva Sans Italics"/>
              </a:rPr>
              <a:t> 0 </a:t>
            </a:r>
            <a:r>
              <a:rPr lang="en-US" sz="2579">
                <a:solidFill>
                  <a:srgbClr val="000000"/>
                </a:solidFill>
                <a:latin typeface="Canva Sans"/>
                <a:ea typeface="Canva Sans"/>
                <a:cs typeface="Canva Sans"/>
                <a:sym typeface="Canva Sans"/>
              </a:rPr>
              <a:t>or </a:t>
            </a:r>
            <a:r>
              <a:rPr lang="en-US" sz="2579" i="true">
                <a:solidFill>
                  <a:srgbClr val="000000"/>
                </a:solidFill>
                <a:latin typeface="Canva Sans Italics"/>
                <a:ea typeface="Canva Sans Italics"/>
                <a:cs typeface="Canva Sans Italics"/>
                <a:sym typeface="Canva Sans Italics"/>
              </a:rPr>
              <a:t>1</a:t>
            </a:r>
            <a:r>
              <a:rPr lang="en-US" sz="2579">
                <a:solidFill>
                  <a:srgbClr val="000000"/>
                </a:solidFill>
                <a:latin typeface="Canva Sans"/>
                <a:ea typeface="Canva Sans"/>
                <a:cs typeface="Canva Sans"/>
                <a:sym typeface="Canva Sans"/>
              </a:rPr>
              <a:t>.</a:t>
            </a:r>
          </a:p>
          <a:p>
            <a:pPr algn="just" marL="557014" indent="-278507" lvl="1">
              <a:lnSpc>
                <a:spcPts val="3611"/>
              </a:lnSpc>
              <a:spcBef>
                <a:spcPct val="0"/>
              </a:spcBef>
              <a:buFont typeface="Arial"/>
              <a:buChar char="•"/>
            </a:pPr>
            <a:r>
              <a:rPr lang="en-US" sz="2579">
                <a:solidFill>
                  <a:srgbClr val="000000"/>
                </a:solidFill>
                <a:latin typeface="Canva Sans"/>
                <a:ea typeface="Canva Sans"/>
                <a:cs typeface="Canva Sans"/>
                <a:sym typeface="Canva Sans"/>
              </a:rPr>
              <a:t>Using this we make a hard decision for as follows for each bit:</a:t>
            </a:r>
          </a:p>
          <a:p>
            <a:pPr algn="just">
              <a:lnSpc>
                <a:spcPts val="3611"/>
              </a:lnSpc>
              <a:spcBef>
                <a:spcPct val="0"/>
              </a:spcBef>
            </a:pPr>
          </a:p>
          <a:p>
            <a:pPr algn="just">
              <a:lnSpc>
                <a:spcPts val="3611"/>
              </a:lnSpc>
              <a:spcBef>
                <a:spcPct val="0"/>
              </a:spcBef>
            </a:pPr>
          </a:p>
          <a:p>
            <a:pPr algn="just">
              <a:lnSpc>
                <a:spcPts val="3611"/>
              </a:lnSpc>
              <a:spcBef>
                <a:spcPct val="0"/>
              </a:spcBef>
            </a:pPr>
          </a:p>
          <a:p>
            <a:pPr algn="just">
              <a:lnSpc>
                <a:spcPts val="3611"/>
              </a:lnSpc>
              <a:spcBef>
                <a:spcPct val="0"/>
              </a:spcBef>
            </a:pPr>
          </a:p>
          <a:p>
            <a:pPr algn="just" marL="557014" indent="-278507" lvl="1">
              <a:lnSpc>
                <a:spcPts val="3611"/>
              </a:lnSpc>
              <a:spcBef>
                <a:spcPct val="0"/>
              </a:spcBef>
              <a:buFont typeface="Arial"/>
              <a:buChar char="•"/>
            </a:pPr>
            <a:r>
              <a:rPr lang="en-US" sz="2579">
                <a:solidFill>
                  <a:srgbClr val="000000"/>
                </a:solidFill>
                <a:latin typeface="Canva Sans"/>
                <a:ea typeface="Canva Sans"/>
                <a:cs typeface="Canva Sans"/>
                <a:sym typeface="Canva Sans"/>
              </a:rPr>
              <a:t>Here,</a:t>
            </a:r>
          </a:p>
          <a:p>
            <a:pPr algn="just">
              <a:lnSpc>
                <a:spcPts val="3611"/>
              </a:lnSpc>
              <a:spcBef>
                <a:spcPct val="0"/>
              </a:spcBef>
            </a:pPr>
            <a:r>
              <a:rPr lang="en-US" sz="2579">
                <a:solidFill>
                  <a:srgbClr val="000000"/>
                </a:solidFill>
                <a:latin typeface="Canva Sans"/>
                <a:ea typeface="Canva Sans"/>
                <a:cs typeface="Canva Sans"/>
                <a:sym typeface="Canva Sans"/>
              </a:rPr>
              <a:t>             </a:t>
            </a:r>
            <a:r>
              <a:rPr lang="en-US" b="true" sz="2579">
                <a:solidFill>
                  <a:srgbClr val="000000"/>
                </a:solidFill>
                <a:latin typeface="Canva Sans Bold"/>
                <a:ea typeface="Canva Sans Bold"/>
                <a:cs typeface="Canva Sans Bold"/>
                <a:sym typeface="Canva Sans Bold"/>
              </a:rPr>
              <a:t>→</a:t>
            </a:r>
            <a:r>
              <a:rPr lang="en-US" sz="2579">
                <a:solidFill>
                  <a:srgbClr val="000000"/>
                </a:solidFill>
                <a:latin typeface="Canva Sans"/>
                <a:ea typeface="Canva Sans"/>
                <a:cs typeface="Canva Sans"/>
                <a:sym typeface="Canva Sans"/>
              </a:rPr>
              <a:t> </a:t>
            </a:r>
            <a:r>
              <a:rPr lang="en-US" sz="2579">
                <a:solidFill>
                  <a:srgbClr val="000000"/>
                </a:solidFill>
                <a:latin typeface="Canva Sans"/>
                <a:ea typeface="Canva Sans"/>
                <a:cs typeface="Canva Sans"/>
                <a:sym typeface="Canva Sans"/>
              </a:rPr>
              <a:t>If the </a:t>
            </a:r>
            <a:r>
              <a:rPr lang="en-US" b="true" sz="2579">
                <a:solidFill>
                  <a:srgbClr val="000000"/>
                </a:solidFill>
                <a:latin typeface="Canva Sans Bold"/>
                <a:ea typeface="Canva Sans Bold"/>
                <a:cs typeface="Canva Sans Bold"/>
                <a:sym typeface="Canva Sans Bold"/>
              </a:rPr>
              <a:t>total LLR is -ve</a:t>
            </a:r>
            <a:r>
              <a:rPr lang="en-US" sz="2579">
                <a:solidFill>
                  <a:srgbClr val="000000"/>
                </a:solidFill>
                <a:latin typeface="Canva Sans"/>
                <a:ea typeface="Canva Sans"/>
                <a:cs typeface="Canva Sans"/>
                <a:sym typeface="Canva Sans"/>
              </a:rPr>
              <a:t>  →</a:t>
            </a:r>
            <a:r>
              <a:rPr lang="en-US" sz="2579">
                <a:solidFill>
                  <a:srgbClr val="000000"/>
                </a:solidFill>
                <a:latin typeface="Canva Sans"/>
                <a:ea typeface="Canva Sans"/>
                <a:cs typeface="Canva Sans"/>
                <a:sym typeface="Canva Sans"/>
              </a:rPr>
              <a:t> the bit is </a:t>
            </a:r>
            <a:r>
              <a:rPr lang="en-US" b="true" sz="2579">
                <a:solidFill>
                  <a:srgbClr val="000000"/>
                </a:solidFill>
                <a:latin typeface="Canva Sans Bold"/>
                <a:ea typeface="Canva Sans Bold"/>
                <a:cs typeface="Canva Sans Bold"/>
                <a:sym typeface="Canva Sans Bold"/>
              </a:rPr>
              <a:t>more likely to be 1.</a:t>
            </a:r>
          </a:p>
          <a:p>
            <a:pPr algn="just">
              <a:lnSpc>
                <a:spcPts val="3611"/>
              </a:lnSpc>
              <a:spcBef>
                <a:spcPct val="0"/>
              </a:spcBef>
            </a:pPr>
            <a:r>
              <a:rPr lang="en-US" sz="2579">
                <a:solidFill>
                  <a:srgbClr val="000000"/>
                </a:solidFill>
                <a:latin typeface="Canva Sans"/>
                <a:ea typeface="Canva Sans"/>
                <a:cs typeface="Canva Sans"/>
                <a:sym typeface="Canva Sans"/>
              </a:rPr>
              <a:t>             </a:t>
            </a:r>
            <a:r>
              <a:rPr lang="en-US" b="true" sz="2579">
                <a:solidFill>
                  <a:srgbClr val="000000"/>
                </a:solidFill>
                <a:latin typeface="Canva Sans Bold"/>
                <a:ea typeface="Canva Sans Bold"/>
                <a:cs typeface="Canva Sans Bold"/>
                <a:sym typeface="Canva Sans Bold"/>
              </a:rPr>
              <a:t>→ </a:t>
            </a:r>
            <a:r>
              <a:rPr lang="en-US" sz="2579">
                <a:solidFill>
                  <a:srgbClr val="000000"/>
                </a:solidFill>
                <a:latin typeface="Canva Sans"/>
                <a:ea typeface="Canva Sans"/>
                <a:cs typeface="Canva Sans"/>
                <a:sym typeface="Canva Sans"/>
              </a:rPr>
              <a:t>If</a:t>
            </a:r>
            <a:r>
              <a:rPr lang="en-US" sz="2579">
                <a:solidFill>
                  <a:srgbClr val="000000"/>
                </a:solidFill>
                <a:latin typeface="Canva Sans"/>
                <a:ea typeface="Canva Sans"/>
                <a:cs typeface="Canva Sans"/>
                <a:sym typeface="Canva Sans"/>
              </a:rPr>
              <a:t> the</a:t>
            </a:r>
            <a:r>
              <a:rPr lang="en-US" b="true" sz="2579">
                <a:solidFill>
                  <a:srgbClr val="000000"/>
                </a:solidFill>
                <a:latin typeface="Canva Sans Bold"/>
                <a:ea typeface="Canva Sans Bold"/>
                <a:cs typeface="Canva Sans Bold"/>
                <a:sym typeface="Canva Sans Bold"/>
              </a:rPr>
              <a:t> total LLR is 0(zero) or +ve</a:t>
            </a:r>
            <a:r>
              <a:rPr lang="en-US" sz="2579">
                <a:solidFill>
                  <a:srgbClr val="000000"/>
                </a:solidFill>
                <a:latin typeface="Canva Sans"/>
                <a:ea typeface="Canva Sans"/>
                <a:cs typeface="Canva Sans"/>
                <a:sym typeface="Canva Sans"/>
              </a:rPr>
              <a:t> → the bit is </a:t>
            </a:r>
            <a:r>
              <a:rPr lang="en-US" b="true" sz="2579">
                <a:solidFill>
                  <a:srgbClr val="000000"/>
                </a:solidFill>
                <a:latin typeface="Canva Sans Bold"/>
                <a:ea typeface="Canva Sans Bold"/>
                <a:cs typeface="Canva Sans Bold"/>
                <a:sym typeface="Canva Sans Bold"/>
              </a:rPr>
              <a:t>assumed to be 0.</a:t>
            </a:r>
          </a:p>
          <a:p>
            <a:pPr algn="just" marL="557014" indent="-278507" lvl="1">
              <a:lnSpc>
                <a:spcPts val="3611"/>
              </a:lnSpc>
              <a:spcBef>
                <a:spcPct val="0"/>
              </a:spcBef>
              <a:buFont typeface="Arial"/>
              <a:buChar char="•"/>
            </a:pPr>
            <a:r>
              <a:rPr lang="en-US" sz="2579">
                <a:solidFill>
                  <a:srgbClr val="000000"/>
                </a:solidFill>
                <a:latin typeface="Canva Sans"/>
                <a:ea typeface="Canva Sans"/>
                <a:cs typeface="Canva Sans"/>
                <a:sym typeface="Canva Sans"/>
              </a:rPr>
              <a:t>The decoding stops when:</a:t>
            </a:r>
          </a:p>
          <a:p>
            <a:pPr algn="just">
              <a:lnSpc>
                <a:spcPts val="3611"/>
              </a:lnSpc>
              <a:spcBef>
                <a:spcPct val="0"/>
              </a:spcBef>
            </a:pPr>
            <a:r>
              <a:rPr lang="en-US" sz="2579">
                <a:solidFill>
                  <a:srgbClr val="000000"/>
                </a:solidFill>
                <a:latin typeface="Canva Sans"/>
                <a:ea typeface="Canva Sans"/>
                <a:cs typeface="Canva Sans"/>
                <a:sym typeface="Canva Sans"/>
              </a:rPr>
              <a:t>             </a:t>
            </a:r>
            <a:r>
              <a:rPr lang="en-US" b="true" sz="2579">
                <a:solidFill>
                  <a:srgbClr val="000000"/>
                </a:solidFill>
                <a:latin typeface="Canva Sans Bold"/>
                <a:ea typeface="Canva Sans Bold"/>
                <a:cs typeface="Canva Sans Bold"/>
                <a:sym typeface="Canva Sans Bold"/>
              </a:rPr>
              <a:t>→</a:t>
            </a:r>
            <a:r>
              <a:rPr lang="en-US" sz="2579">
                <a:solidFill>
                  <a:srgbClr val="000000"/>
                </a:solidFill>
                <a:latin typeface="Canva Sans"/>
                <a:ea typeface="Canva Sans"/>
                <a:cs typeface="Canva Sans"/>
                <a:sym typeface="Canva Sans"/>
              </a:rPr>
              <a:t> The maximum number of iterations has been reached </a:t>
            </a:r>
          </a:p>
          <a:p>
            <a:pPr algn="just">
              <a:lnSpc>
                <a:spcPts val="3611"/>
              </a:lnSpc>
            </a:pPr>
            <a:r>
              <a:rPr lang="en-US" sz="2579">
                <a:solidFill>
                  <a:srgbClr val="000000"/>
                </a:solidFill>
                <a:latin typeface="Canva Sans"/>
                <a:ea typeface="Canva Sans"/>
                <a:cs typeface="Canva Sans"/>
                <a:sym typeface="Canva Sans"/>
              </a:rPr>
              <a:t>            </a:t>
            </a:r>
            <a:r>
              <a:rPr lang="en-US" b="true" sz="2579">
                <a:solidFill>
                  <a:srgbClr val="000000"/>
                </a:solidFill>
                <a:latin typeface="Canva Sans Bold"/>
                <a:ea typeface="Canva Sans Bold"/>
                <a:cs typeface="Canva Sans Bold"/>
                <a:sym typeface="Canva Sans Bold"/>
              </a:rPr>
              <a:t>→</a:t>
            </a:r>
            <a:r>
              <a:rPr lang="en-US" sz="2579">
                <a:solidFill>
                  <a:srgbClr val="000000"/>
                </a:solidFill>
                <a:latin typeface="Canva Sans"/>
                <a:ea typeface="Canva Sans"/>
                <a:cs typeface="Canva Sans"/>
                <a:sym typeface="Canva Sans"/>
              </a:rPr>
              <a:t> The estimated codeword </a:t>
            </a:r>
            <a:r>
              <a:rPr lang="en-US" sz="2579" i="true">
                <a:solidFill>
                  <a:srgbClr val="000000"/>
                </a:solidFill>
                <a:latin typeface="Canva Sans Italics"/>
                <a:ea typeface="Canva Sans Italics"/>
                <a:cs typeface="Canva Sans Italics"/>
                <a:sym typeface="Canva Sans Italics"/>
              </a:rPr>
              <a:t>Ĉ </a:t>
            </a:r>
            <a:r>
              <a:rPr lang="en-US" sz="2579">
                <a:solidFill>
                  <a:srgbClr val="000000"/>
                </a:solidFill>
                <a:latin typeface="Canva Sans"/>
                <a:ea typeface="Canva Sans"/>
                <a:cs typeface="Canva Sans"/>
                <a:sym typeface="Canva Sans"/>
              </a:rPr>
              <a:t>satisfies the parity-check condition i.e. </a:t>
            </a:r>
            <a:r>
              <a:rPr lang="en-US" sz="2579" i="true">
                <a:solidFill>
                  <a:srgbClr val="000000"/>
                </a:solidFill>
                <a:latin typeface="Canva Sans Italics"/>
                <a:ea typeface="Canva Sans Italics"/>
                <a:cs typeface="Canva Sans Italics"/>
                <a:sym typeface="Canva Sans Italics"/>
              </a:rPr>
              <a:t>H⋅ Ĉ = 0 </a:t>
            </a:r>
            <a:r>
              <a:rPr lang="en-US" sz="2579">
                <a:solidFill>
                  <a:srgbClr val="000000"/>
                </a:solidFill>
                <a:latin typeface="Canva Sans"/>
                <a:ea typeface="Canva Sans"/>
                <a:cs typeface="Canva Sans"/>
                <a:sym typeface="Canva Sans"/>
              </a:rPr>
              <a:t>meaning it’s a valid codeword according to the code’s structure.</a:t>
            </a:r>
          </a:p>
          <a:p>
            <a:pPr algn="just">
              <a:lnSpc>
                <a:spcPts val="3611"/>
              </a:lnSpc>
              <a:spcBef>
                <a:spcPct val="0"/>
              </a:spcBef>
            </a:pPr>
          </a:p>
          <a:p>
            <a:pPr algn="just">
              <a:lnSpc>
                <a:spcPts val="3611"/>
              </a:lnSpc>
              <a:spcBef>
                <a:spcPct val="0"/>
              </a:spcBef>
            </a:pPr>
          </a:p>
          <a:p>
            <a:pPr algn="just">
              <a:lnSpc>
                <a:spcPts val="3611"/>
              </a:lnSpc>
              <a:spcBef>
                <a:spcPct val="0"/>
              </a:spcBef>
            </a:pPr>
          </a:p>
          <a:p>
            <a:pPr algn="just">
              <a:lnSpc>
                <a:spcPts val="3611"/>
              </a:lnSpc>
              <a:spcBef>
                <a:spcPct val="0"/>
              </a:spcBef>
            </a:pPr>
          </a:p>
        </p:txBody>
      </p:sp>
      <p:sp>
        <p:nvSpPr>
          <p:cNvPr name="Freeform 9" id="9"/>
          <p:cNvSpPr/>
          <p:nvPr/>
        </p:nvSpPr>
        <p:spPr>
          <a:xfrm flipH="false" flipV="false" rot="0">
            <a:off x="5215384" y="4957098"/>
            <a:ext cx="4637764" cy="1519267"/>
          </a:xfrm>
          <a:custGeom>
            <a:avLst/>
            <a:gdLst/>
            <a:ahLst/>
            <a:cxnLst/>
            <a:rect r="r" b="b" t="t" l="l"/>
            <a:pathLst>
              <a:path h="1519267" w="4637764">
                <a:moveTo>
                  <a:pt x="0" y="0"/>
                </a:moveTo>
                <a:lnTo>
                  <a:pt x="4637764" y="0"/>
                </a:lnTo>
                <a:lnTo>
                  <a:pt x="4637764" y="1519267"/>
                </a:lnTo>
                <a:lnTo>
                  <a:pt x="0" y="1519267"/>
                </a:lnTo>
                <a:lnTo>
                  <a:pt x="0" y="0"/>
                </a:lnTo>
                <a:close/>
              </a:path>
            </a:pathLst>
          </a:custGeom>
          <a:blipFill>
            <a:blip r:embed="rId2"/>
            <a:stretch>
              <a:fillRect l="0" t="0" r="0" b="0"/>
            </a:stretch>
          </a:blipFill>
        </p:spPr>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11" id="11"/>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2" id="12"/>
          <p:cNvSpPr txBox="true"/>
          <p:nvPr/>
        </p:nvSpPr>
        <p:spPr>
          <a:xfrm rot="0">
            <a:off x="815663" y="2420748"/>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Minimum Sum Approximation Algorithm (Min-Sum):</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2478329"/>
            <a:chOff x="0" y="0"/>
            <a:chExt cx="615562" cy="652729"/>
          </a:xfrm>
        </p:grpSpPr>
        <p:sp>
          <p:nvSpPr>
            <p:cNvPr name="Freeform 3" id="3"/>
            <p:cNvSpPr/>
            <p:nvPr/>
          </p:nvSpPr>
          <p:spPr>
            <a:xfrm flipH="false" flipV="false" rot="0">
              <a:off x="0" y="0"/>
              <a:ext cx="615562" cy="652729"/>
            </a:xfrm>
            <a:custGeom>
              <a:avLst/>
              <a:gdLst/>
              <a:ahLst/>
              <a:cxnLst/>
              <a:rect r="r" b="b" t="t" l="l"/>
              <a:pathLst>
                <a:path h="652729" w="615562">
                  <a:moveTo>
                    <a:pt x="0" y="0"/>
                  </a:moveTo>
                  <a:lnTo>
                    <a:pt x="615562" y="0"/>
                  </a:lnTo>
                  <a:lnTo>
                    <a:pt x="615562" y="652729"/>
                  </a:lnTo>
                  <a:lnTo>
                    <a:pt x="0" y="652729"/>
                  </a:lnTo>
                  <a:close/>
                </a:path>
              </a:pathLst>
            </a:custGeom>
            <a:solidFill>
              <a:srgbClr val="F9ECB8"/>
            </a:solidFill>
          </p:spPr>
        </p:sp>
        <p:sp>
          <p:nvSpPr>
            <p:cNvPr name="TextBox 4" id="4"/>
            <p:cNvSpPr txBox="true"/>
            <p:nvPr/>
          </p:nvSpPr>
          <p:spPr>
            <a:xfrm>
              <a:off x="0" y="-38100"/>
              <a:ext cx="615562" cy="6908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Decoding</a:t>
            </a:r>
          </a:p>
        </p:txBody>
      </p:sp>
      <p:sp>
        <p:nvSpPr>
          <p:cNvPr name="TextBox 9" id="9"/>
          <p:cNvSpPr txBox="true"/>
          <p:nvPr/>
        </p:nvSpPr>
        <p:spPr>
          <a:xfrm rot="0">
            <a:off x="1028700" y="1052481"/>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Soft Decision Decoding</a:t>
            </a:r>
          </a:p>
        </p:txBody>
      </p:sp>
      <p:sp>
        <p:nvSpPr>
          <p:cNvPr name="TextBox 10" id="10"/>
          <p:cNvSpPr txBox="true"/>
          <p:nvPr/>
        </p:nvSpPr>
        <p:spPr>
          <a:xfrm rot="0">
            <a:off x="815663" y="2420748"/>
            <a:ext cx="13437206" cy="537846"/>
          </a:xfrm>
          <a:prstGeom prst="rect">
            <a:avLst/>
          </a:prstGeom>
        </p:spPr>
        <p:txBody>
          <a:bodyPr anchor="t" rtlCol="false" tIns="0" lIns="0" bIns="0" rIns="0">
            <a:spAutoFit/>
          </a:bodyPr>
          <a:lstStyle/>
          <a:p>
            <a:pPr algn="l">
              <a:lnSpc>
                <a:spcPts val="4479"/>
              </a:lnSpc>
            </a:pPr>
            <a:r>
              <a:rPr lang="en-US" sz="3199" b="true">
                <a:solidFill>
                  <a:srgbClr val="000000"/>
                </a:solidFill>
                <a:latin typeface="Canva Sans Bold"/>
                <a:ea typeface="Canva Sans Bold"/>
                <a:cs typeface="Canva Sans Bold"/>
                <a:sym typeface="Canva Sans Bold"/>
              </a:rPr>
              <a:t>      Step-by-Step Implementation</a:t>
            </a:r>
          </a:p>
        </p:txBody>
      </p:sp>
      <p:sp>
        <p:nvSpPr>
          <p:cNvPr name="TextBox 11" id="11"/>
          <p:cNvSpPr txBox="true"/>
          <p:nvPr/>
        </p:nvSpPr>
        <p:spPr>
          <a:xfrm rot="0">
            <a:off x="1168606" y="2670620"/>
            <a:ext cx="14208033" cy="7432744"/>
          </a:xfrm>
          <a:prstGeom prst="rect">
            <a:avLst/>
          </a:prstGeom>
        </p:spPr>
        <p:txBody>
          <a:bodyPr anchor="t" rtlCol="false" tIns="0" lIns="0" bIns="0" rIns="0">
            <a:spAutoFit/>
          </a:bodyPr>
          <a:lstStyle/>
          <a:p>
            <a:pPr algn="just">
              <a:lnSpc>
                <a:spcPts val="3496"/>
              </a:lnSpc>
            </a:pPr>
          </a:p>
          <a:p>
            <a:pPr algn="just" marL="539162" indent="-269581" lvl="1">
              <a:lnSpc>
                <a:spcPts val="3496"/>
              </a:lnSpc>
              <a:spcBef>
                <a:spcPct val="0"/>
              </a:spcBef>
              <a:buFont typeface="Arial"/>
              <a:buChar char="•"/>
            </a:pPr>
            <a:r>
              <a:rPr lang="en-US" sz="2497">
                <a:solidFill>
                  <a:srgbClr val="000000"/>
                </a:solidFill>
                <a:latin typeface="Canva Sans"/>
                <a:ea typeface="Canva Sans"/>
                <a:cs typeface="Canva Sans"/>
                <a:sym typeface="Canva Sans"/>
              </a:rPr>
              <a:t>To implement the soft decision decod</a:t>
            </a:r>
            <a:r>
              <a:rPr lang="en-US" sz="2497">
                <a:solidFill>
                  <a:srgbClr val="000000"/>
                </a:solidFill>
                <a:latin typeface="Canva Sans"/>
                <a:ea typeface="Canva Sans"/>
                <a:cs typeface="Canva Sans"/>
                <a:sym typeface="Canva Sans"/>
              </a:rPr>
              <a:t>ing algorithm, we start by using the </a:t>
            </a:r>
            <a:r>
              <a:rPr lang="en-US" b="true" sz="2497">
                <a:solidFill>
                  <a:srgbClr val="000000"/>
                </a:solidFill>
                <a:latin typeface="Canva Sans Bold"/>
                <a:ea typeface="Canva Sans Bold"/>
                <a:cs typeface="Canva Sans Bold"/>
                <a:sym typeface="Canva Sans Bold"/>
              </a:rPr>
              <a:t>parity check matrix H</a:t>
            </a:r>
            <a:r>
              <a:rPr lang="en-US" sz="2497">
                <a:solidFill>
                  <a:srgbClr val="000000"/>
                </a:solidFill>
                <a:latin typeface="Canva Sans"/>
                <a:ea typeface="Canva Sans"/>
                <a:cs typeface="Canva Sans"/>
                <a:sym typeface="Canva Sans"/>
              </a:rPr>
              <a:t>, where each</a:t>
            </a:r>
            <a:r>
              <a:rPr lang="en-US" sz="2497">
                <a:solidFill>
                  <a:srgbClr val="000000"/>
                </a:solidFill>
                <a:latin typeface="Canva Sans"/>
                <a:ea typeface="Canva Sans"/>
                <a:cs typeface="Canva Sans"/>
                <a:sym typeface="Canva Sans"/>
              </a:rPr>
              <a:t> row</a:t>
            </a:r>
            <a:r>
              <a:rPr lang="en-US" sz="2497">
                <a:solidFill>
                  <a:srgbClr val="000000"/>
                </a:solidFill>
                <a:latin typeface="Canva Sans"/>
                <a:ea typeface="Canva Sans"/>
                <a:cs typeface="Canva Sans"/>
                <a:sym typeface="Canva Sans"/>
              </a:rPr>
              <a:t> </a:t>
            </a:r>
            <a:r>
              <a:rPr lang="en-US" sz="2497">
                <a:solidFill>
                  <a:srgbClr val="000000"/>
                </a:solidFill>
                <a:latin typeface="Canva Sans"/>
                <a:ea typeface="Canva Sans"/>
                <a:cs typeface="Canva Sans"/>
                <a:sym typeface="Canva Sans"/>
              </a:rPr>
              <a:t>corre</a:t>
            </a:r>
            <a:r>
              <a:rPr lang="en-US" sz="2497">
                <a:solidFill>
                  <a:srgbClr val="000000"/>
                </a:solidFill>
                <a:latin typeface="Canva Sans"/>
                <a:ea typeface="Canva Sans"/>
                <a:cs typeface="Canva Sans"/>
                <a:sym typeface="Canva Sans"/>
              </a:rPr>
              <a:t>sponds to a </a:t>
            </a:r>
            <a:r>
              <a:rPr lang="en-US" b="true" sz="2497">
                <a:solidFill>
                  <a:srgbClr val="000000"/>
                </a:solidFill>
                <a:latin typeface="Canva Sans Bold"/>
                <a:ea typeface="Canva Sans Bold"/>
                <a:cs typeface="Canva Sans Bold"/>
                <a:sym typeface="Canva Sans Bold"/>
              </a:rPr>
              <a:t>CN</a:t>
            </a:r>
            <a:r>
              <a:rPr lang="en-US" sz="2497">
                <a:solidFill>
                  <a:srgbClr val="000000"/>
                </a:solidFill>
                <a:latin typeface="Canva Sans"/>
                <a:ea typeface="Canva Sans"/>
                <a:cs typeface="Canva Sans"/>
                <a:sym typeface="Canva Sans"/>
              </a:rPr>
              <a:t> and each column to a </a:t>
            </a:r>
            <a:r>
              <a:rPr lang="en-US" b="true" sz="2497">
                <a:solidFill>
                  <a:srgbClr val="000000"/>
                </a:solidFill>
                <a:latin typeface="Canva Sans Bold"/>
                <a:ea typeface="Canva Sans Bold"/>
                <a:cs typeface="Canva Sans Bold"/>
                <a:sym typeface="Canva Sans Bold"/>
              </a:rPr>
              <a:t>VN</a:t>
            </a:r>
            <a:r>
              <a:rPr lang="en-US" sz="2497">
                <a:solidFill>
                  <a:srgbClr val="000000"/>
                </a:solidFill>
                <a:latin typeface="Canva Sans"/>
                <a:ea typeface="Canva Sans"/>
                <a:cs typeface="Canva Sans"/>
                <a:sym typeface="Canva Sans"/>
              </a:rPr>
              <a:t>. </a:t>
            </a:r>
            <a:r>
              <a:rPr lang="en-US" sz="2497">
                <a:solidFill>
                  <a:srgbClr val="000000"/>
                </a:solidFill>
                <a:latin typeface="Canva Sans"/>
                <a:ea typeface="Canva Sans"/>
                <a:cs typeface="Canva Sans"/>
                <a:sym typeface="Canva Sans"/>
              </a:rPr>
              <a:t>A value of </a:t>
            </a:r>
            <a:r>
              <a:rPr lang="en-US" b="true" sz="2497">
                <a:solidFill>
                  <a:srgbClr val="000000"/>
                </a:solidFill>
                <a:latin typeface="Canva Sans Bold"/>
                <a:ea typeface="Canva Sans Bold"/>
                <a:cs typeface="Canva Sans Bold"/>
                <a:sym typeface="Canva Sans Bold"/>
              </a:rPr>
              <a:t>1</a:t>
            </a:r>
            <a:r>
              <a:rPr lang="en-US" sz="2497">
                <a:solidFill>
                  <a:srgbClr val="000000"/>
                </a:solidFill>
                <a:latin typeface="Canva Sans"/>
                <a:ea typeface="Canva Sans"/>
                <a:cs typeface="Canva Sans"/>
                <a:sym typeface="Canva Sans"/>
              </a:rPr>
              <a:t> at position </a:t>
            </a:r>
            <a:r>
              <a:rPr lang="en-US" sz="2497" i="true">
                <a:solidFill>
                  <a:srgbClr val="000000"/>
                </a:solidFill>
                <a:latin typeface="Canva Sans Italics"/>
                <a:ea typeface="Canva Sans Italics"/>
                <a:cs typeface="Canva Sans Italics"/>
                <a:sym typeface="Canva Sans Italics"/>
              </a:rPr>
              <a:t>(i, j)</a:t>
            </a:r>
            <a:r>
              <a:rPr lang="en-US" sz="2497">
                <a:solidFill>
                  <a:srgbClr val="000000"/>
                </a:solidFill>
                <a:latin typeface="Canva Sans"/>
                <a:ea typeface="Canva Sans"/>
                <a:cs typeface="Canva Sans"/>
                <a:sym typeface="Canva Sans"/>
              </a:rPr>
              <a:t> in the matrix indicates a connection between CN </a:t>
            </a:r>
            <a:r>
              <a:rPr lang="en-US" sz="2497" i="true">
                <a:solidFill>
                  <a:srgbClr val="000000"/>
                </a:solidFill>
                <a:latin typeface="Canva Sans Italics"/>
                <a:ea typeface="Canva Sans Italics"/>
                <a:cs typeface="Canva Sans Italics"/>
                <a:sym typeface="Canva Sans Italics"/>
              </a:rPr>
              <a:t>i</a:t>
            </a:r>
            <a:r>
              <a:rPr lang="en-US" sz="2497">
                <a:solidFill>
                  <a:srgbClr val="000000"/>
                </a:solidFill>
                <a:latin typeface="Canva Sans"/>
                <a:ea typeface="Canva Sans"/>
                <a:cs typeface="Canva Sans"/>
                <a:sym typeface="Canva Sans"/>
              </a:rPr>
              <a:t> </a:t>
            </a:r>
            <a:r>
              <a:rPr lang="en-US" sz="2497">
                <a:solidFill>
                  <a:srgbClr val="000000"/>
                </a:solidFill>
                <a:latin typeface="Canva Sans"/>
                <a:ea typeface="Canva Sans"/>
                <a:cs typeface="Canva Sans"/>
                <a:sym typeface="Canva Sans"/>
              </a:rPr>
              <a:t>and VN </a:t>
            </a:r>
            <a:r>
              <a:rPr lang="en-US" sz="2497" i="true">
                <a:solidFill>
                  <a:srgbClr val="000000"/>
                </a:solidFill>
                <a:latin typeface="Canva Sans Italics"/>
                <a:ea typeface="Canva Sans Italics"/>
                <a:cs typeface="Canva Sans Italics"/>
                <a:sym typeface="Canva Sans Italics"/>
              </a:rPr>
              <a:t>j.</a:t>
            </a:r>
            <a:r>
              <a:rPr lang="en-US" sz="2497">
                <a:solidFill>
                  <a:srgbClr val="000000"/>
                </a:solidFill>
                <a:latin typeface="Canva Sans"/>
                <a:ea typeface="Canva Sans"/>
                <a:cs typeface="Canva Sans"/>
                <a:sym typeface="Canva Sans"/>
              </a:rPr>
              <a:t> Using this structure, we generate a</a:t>
            </a:r>
            <a:r>
              <a:rPr lang="en-US" sz="2497">
                <a:solidFill>
                  <a:srgbClr val="000000"/>
                </a:solidFill>
                <a:latin typeface="Canva Sans"/>
                <a:ea typeface="Canva Sans"/>
                <a:cs typeface="Canva Sans"/>
                <a:sym typeface="Canva Sans"/>
              </a:rPr>
              <a:t> new matrix called </a:t>
            </a:r>
            <a:r>
              <a:rPr lang="en-US" sz="2497">
                <a:solidFill>
                  <a:srgbClr val="000000"/>
                </a:solidFill>
                <a:latin typeface="Canva Sans"/>
                <a:ea typeface="Canva Sans"/>
                <a:cs typeface="Canva Sans"/>
                <a:sym typeface="Canva Sans"/>
              </a:rPr>
              <a:t>L</a:t>
            </a:r>
            <a:r>
              <a:rPr lang="en-US" sz="2497">
                <a:solidFill>
                  <a:srgbClr val="000000"/>
                </a:solidFill>
                <a:latin typeface="Canva Sans"/>
                <a:ea typeface="Canva Sans"/>
                <a:cs typeface="Canva Sans"/>
                <a:sym typeface="Canva Sans"/>
              </a:rPr>
              <a:t>, where every 1 in the H matrix is replaced with the received </a:t>
            </a:r>
            <a:r>
              <a:rPr lang="en-US" b="true" sz="2497">
                <a:solidFill>
                  <a:srgbClr val="000000"/>
                </a:solidFill>
                <a:latin typeface="Canva Sans Bold"/>
                <a:ea typeface="Canva Sans Bold"/>
                <a:cs typeface="Canva Sans Bold"/>
                <a:sym typeface="Canva Sans Bold"/>
              </a:rPr>
              <a:t>LLR</a:t>
            </a:r>
            <a:r>
              <a:rPr lang="en-US" sz="2497">
                <a:solidFill>
                  <a:srgbClr val="000000"/>
                </a:solidFill>
                <a:latin typeface="Canva Sans"/>
                <a:ea typeface="Canva Sans"/>
                <a:cs typeface="Canva Sans"/>
                <a:sym typeface="Canva Sans"/>
              </a:rPr>
              <a:t>, effectively initializing each variable node with the observed values from the channel.</a:t>
            </a:r>
          </a:p>
          <a:p>
            <a:pPr algn="just" marL="539162" indent="-269581" lvl="1">
              <a:lnSpc>
                <a:spcPts val="3496"/>
              </a:lnSpc>
              <a:spcBef>
                <a:spcPct val="0"/>
              </a:spcBef>
              <a:buFont typeface="Arial"/>
              <a:buChar char="•"/>
            </a:pPr>
            <a:r>
              <a:rPr lang="en-US" sz="2497">
                <a:solidFill>
                  <a:srgbClr val="000000"/>
                </a:solidFill>
                <a:latin typeface="Canva Sans"/>
                <a:ea typeface="Canva Sans"/>
                <a:cs typeface="Canva Sans"/>
                <a:sym typeface="Canva Sans"/>
              </a:rPr>
              <a:t>Onc</a:t>
            </a:r>
            <a:r>
              <a:rPr lang="en-US" sz="2497">
                <a:solidFill>
                  <a:srgbClr val="000000"/>
                </a:solidFill>
                <a:latin typeface="Canva Sans"/>
                <a:ea typeface="Canva Sans"/>
                <a:cs typeface="Canva Sans"/>
                <a:sym typeface="Canva Sans"/>
              </a:rPr>
              <a:t>e the </a:t>
            </a:r>
            <a:r>
              <a:rPr lang="en-US" b="true" sz="2497">
                <a:solidFill>
                  <a:srgbClr val="000000"/>
                </a:solidFill>
                <a:latin typeface="Canva Sans Bold"/>
                <a:ea typeface="Canva Sans Bold"/>
                <a:cs typeface="Canva Sans Bold"/>
                <a:sym typeface="Canva Sans Bold"/>
              </a:rPr>
              <a:t>L matrix</a:t>
            </a:r>
            <a:r>
              <a:rPr lang="en-US" sz="2497">
                <a:solidFill>
                  <a:srgbClr val="000000"/>
                </a:solidFill>
                <a:latin typeface="Canva Sans"/>
                <a:ea typeface="Canva Sans"/>
                <a:cs typeface="Canva Sans"/>
                <a:sym typeface="Canva Sans"/>
              </a:rPr>
              <a:t> is formed, we begin message passing between CNs and VNs. This is done by applying</a:t>
            </a:r>
            <a:r>
              <a:rPr lang="en-US" sz="2497">
                <a:solidFill>
                  <a:srgbClr val="000000"/>
                </a:solidFill>
                <a:latin typeface="Canva Sans"/>
                <a:ea typeface="Canva Sans"/>
                <a:cs typeface="Canva Sans"/>
                <a:sym typeface="Canva Sans"/>
              </a:rPr>
              <a:t> the </a:t>
            </a:r>
            <a:r>
              <a:rPr lang="en-US" b="true" sz="2497">
                <a:solidFill>
                  <a:srgbClr val="000000"/>
                </a:solidFill>
                <a:latin typeface="Canva Sans Bold"/>
                <a:ea typeface="Canva Sans Bold"/>
                <a:cs typeface="Canva Sans Bold"/>
                <a:sym typeface="Canva Sans Bold"/>
              </a:rPr>
              <a:t>Min-Sum Approximation</a:t>
            </a:r>
            <a:r>
              <a:rPr lang="en-US" sz="2497">
                <a:solidFill>
                  <a:srgbClr val="000000"/>
                </a:solidFill>
                <a:latin typeface="Canva Sans"/>
                <a:ea typeface="Canva Sans"/>
                <a:cs typeface="Canva Sans"/>
                <a:sym typeface="Canva Sans"/>
              </a:rPr>
              <a:t>: for each row in </a:t>
            </a:r>
            <a:r>
              <a:rPr lang="en-US" b="true" sz="2497">
                <a:solidFill>
                  <a:srgbClr val="000000"/>
                </a:solidFill>
                <a:latin typeface="Canva Sans Bold"/>
                <a:ea typeface="Canva Sans Bold"/>
                <a:cs typeface="Canva Sans Bold"/>
                <a:sym typeface="Canva Sans Bold"/>
              </a:rPr>
              <a:t>L</a:t>
            </a:r>
            <a:r>
              <a:rPr lang="en-US" sz="2497">
                <a:solidFill>
                  <a:srgbClr val="000000"/>
                </a:solidFill>
                <a:latin typeface="Canva Sans"/>
                <a:ea typeface="Canva Sans"/>
                <a:cs typeface="Canva Sans"/>
                <a:sym typeface="Canva Sans"/>
              </a:rPr>
              <a:t>, we replace each non-zero</a:t>
            </a:r>
            <a:r>
              <a:rPr lang="en-US" sz="2497">
                <a:solidFill>
                  <a:srgbClr val="000000"/>
                </a:solidFill>
                <a:latin typeface="Canva Sans"/>
                <a:ea typeface="Canva Sans"/>
                <a:cs typeface="Canva Sans"/>
                <a:sym typeface="Canva Sans"/>
              </a:rPr>
              <a:t> entry with the</a:t>
            </a:r>
            <a:r>
              <a:rPr lang="en-US" b="true" sz="2497">
                <a:solidFill>
                  <a:srgbClr val="000000"/>
                </a:solidFill>
                <a:latin typeface="Canva Sans Bold"/>
                <a:ea typeface="Canva Sans Bold"/>
                <a:cs typeface="Canva Sans Bold"/>
                <a:sym typeface="Canva Sans Bold"/>
              </a:rPr>
              <a:t> minimum of the other non-zero values in the same row</a:t>
            </a:r>
            <a:r>
              <a:rPr lang="en-US" sz="2497">
                <a:solidFill>
                  <a:srgbClr val="000000"/>
                </a:solidFill>
                <a:latin typeface="Canva Sans"/>
                <a:ea typeface="Canva Sans"/>
                <a:cs typeface="Canva Sans"/>
                <a:sym typeface="Canva Sans"/>
              </a:rPr>
              <a:t>, and adjus</a:t>
            </a:r>
            <a:r>
              <a:rPr lang="en-US" sz="2497">
                <a:solidFill>
                  <a:srgbClr val="000000"/>
                </a:solidFill>
                <a:latin typeface="Canva Sans"/>
                <a:ea typeface="Canva Sans"/>
                <a:cs typeface="Canva Sans"/>
                <a:sym typeface="Canva Sans"/>
              </a:rPr>
              <a:t>t the sign based on the product of signs. After this CN to VN step, we</a:t>
            </a:r>
            <a:r>
              <a:rPr lang="en-US" sz="2497">
                <a:solidFill>
                  <a:srgbClr val="000000"/>
                </a:solidFill>
                <a:latin typeface="Canva Sans"/>
                <a:ea typeface="Canva Sans"/>
                <a:cs typeface="Canva Sans"/>
                <a:sym typeface="Canva Sans"/>
              </a:rPr>
              <a:t> up</a:t>
            </a:r>
            <a:r>
              <a:rPr lang="en-US" sz="2497">
                <a:solidFill>
                  <a:srgbClr val="000000"/>
                </a:solidFill>
                <a:latin typeface="Canva Sans"/>
                <a:ea typeface="Canva Sans"/>
                <a:cs typeface="Canva Sans"/>
                <a:sym typeface="Canva Sans"/>
              </a:rPr>
              <a:t>date</a:t>
            </a:r>
            <a:r>
              <a:rPr lang="en-US" sz="2497">
                <a:solidFill>
                  <a:srgbClr val="000000"/>
                </a:solidFill>
                <a:latin typeface="Canva Sans"/>
                <a:ea typeface="Canva Sans"/>
                <a:cs typeface="Canva Sans"/>
                <a:sym typeface="Canva Sans"/>
              </a:rPr>
              <a:t> mess</a:t>
            </a:r>
            <a:r>
              <a:rPr lang="en-US" sz="2497">
                <a:solidFill>
                  <a:srgbClr val="000000"/>
                </a:solidFill>
                <a:latin typeface="Canva Sans"/>
                <a:ea typeface="Canva Sans"/>
                <a:cs typeface="Canva Sans"/>
                <a:sym typeface="Canva Sans"/>
              </a:rPr>
              <a:t>ages from VNs to CNs by summing values</a:t>
            </a:r>
            <a:r>
              <a:rPr lang="en-US" sz="2497">
                <a:solidFill>
                  <a:srgbClr val="000000"/>
                </a:solidFill>
                <a:latin typeface="Canva Sans"/>
                <a:ea typeface="Canva Sans"/>
                <a:cs typeface="Canva Sans"/>
                <a:sym typeface="Canva Sans"/>
              </a:rPr>
              <a:t> </a:t>
            </a:r>
            <a:r>
              <a:rPr lang="en-US" sz="2497">
                <a:solidFill>
                  <a:srgbClr val="000000"/>
                </a:solidFill>
                <a:latin typeface="Canva Sans"/>
                <a:ea typeface="Canva Sans"/>
                <a:cs typeface="Canva Sans"/>
                <a:sym typeface="Canva Sans"/>
              </a:rPr>
              <a:t>in</a:t>
            </a:r>
            <a:r>
              <a:rPr lang="en-US" sz="2497">
                <a:solidFill>
                  <a:srgbClr val="000000"/>
                </a:solidFill>
                <a:latin typeface="Canva Sans"/>
                <a:ea typeface="Canva Sans"/>
                <a:cs typeface="Canva Sans"/>
                <a:sym typeface="Canva Sans"/>
              </a:rPr>
              <a:t> </a:t>
            </a:r>
            <a:r>
              <a:rPr lang="en-US" sz="2497">
                <a:solidFill>
                  <a:srgbClr val="000000"/>
                </a:solidFill>
                <a:latin typeface="Canva Sans"/>
                <a:ea typeface="Canva Sans"/>
                <a:cs typeface="Canva Sans"/>
                <a:sym typeface="Canva Sans"/>
              </a:rPr>
              <a:t>each column of the L matrix.</a:t>
            </a:r>
          </a:p>
          <a:p>
            <a:pPr algn="just" marL="539162" indent="-269581" lvl="1">
              <a:lnSpc>
                <a:spcPts val="3496"/>
              </a:lnSpc>
              <a:spcBef>
                <a:spcPct val="0"/>
              </a:spcBef>
              <a:buFont typeface="Arial"/>
              <a:buChar char="•"/>
            </a:pPr>
            <a:r>
              <a:rPr lang="en-US" sz="2497">
                <a:solidFill>
                  <a:srgbClr val="000000"/>
                </a:solidFill>
                <a:latin typeface="Canva Sans"/>
                <a:ea typeface="Canva Sans"/>
                <a:cs typeface="Canva Sans"/>
                <a:sym typeface="Canva Sans"/>
              </a:rPr>
              <a:t>The updated values give us the new </a:t>
            </a:r>
            <a:r>
              <a:rPr lang="en-US" b="true" sz="2497">
                <a:solidFill>
                  <a:srgbClr val="000000"/>
                </a:solidFill>
                <a:latin typeface="Canva Sans Bold"/>
                <a:ea typeface="Canva Sans Bold"/>
                <a:cs typeface="Canva Sans Bold"/>
                <a:sym typeface="Canva Sans Bold"/>
              </a:rPr>
              <a:t>LLRs</a:t>
            </a:r>
            <a:r>
              <a:rPr lang="en-US" sz="2497">
                <a:solidFill>
                  <a:srgbClr val="000000"/>
                </a:solidFill>
                <a:latin typeface="Canva Sans"/>
                <a:ea typeface="Canva Sans"/>
                <a:cs typeface="Canva Sans"/>
                <a:sym typeface="Canva Sans"/>
              </a:rPr>
              <a:t>, which help in estimating the most likely decoded bits </a:t>
            </a:r>
            <a:r>
              <a:rPr lang="en-US" b="true" sz="2497">
                <a:solidFill>
                  <a:srgbClr val="000000"/>
                </a:solidFill>
                <a:latin typeface="Canva Sans Bold"/>
                <a:ea typeface="Canva Sans Bold"/>
                <a:cs typeface="Canva Sans Bold"/>
                <a:sym typeface="Canva Sans Bold"/>
              </a:rPr>
              <a:t>Ĉ</a:t>
            </a:r>
            <a:r>
              <a:rPr lang="en-US" sz="2497">
                <a:solidFill>
                  <a:srgbClr val="000000"/>
                </a:solidFill>
                <a:latin typeface="Canva Sans"/>
                <a:ea typeface="Canva Sans"/>
                <a:cs typeface="Canva Sans"/>
                <a:sym typeface="Canva Sans"/>
              </a:rPr>
              <a:t>. To check if decoding is complete, we compute the matrix product </a:t>
            </a:r>
            <a:r>
              <a:rPr lang="en-US" b="true" sz="2497">
                <a:solidFill>
                  <a:srgbClr val="000000"/>
                </a:solidFill>
                <a:latin typeface="Canva Sans Bold"/>
                <a:ea typeface="Canva Sans Bold"/>
                <a:cs typeface="Canva Sans Bold"/>
                <a:sym typeface="Canva Sans Bold"/>
              </a:rPr>
              <a:t>H x Ĉ</a:t>
            </a:r>
            <a:r>
              <a:rPr lang="en-US" sz="2497">
                <a:solidFill>
                  <a:srgbClr val="000000"/>
                </a:solidFill>
                <a:latin typeface="Canva Sans"/>
                <a:ea typeface="Canva Sans"/>
                <a:cs typeface="Canva Sans"/>
                <a:sym typeface="Canva Sans"/>
              </a:rPr>
              <a:t> if the result is zero or we've hit the iteration limit, the process stops, otherwise it continues.</a:t>
            </a:r>
          </a:p>
          <a:p>
            <a:pPr algn="just">
              <a:lnSpc>
                <a:spcPts val="3496"/>
              </a:lnSpc>
              <a:spcBef>
                <a:spcPct val="0"/>
              </a:spcBef>
            </a:pPr>
          </a:p>
          <a:p>
            <a:pPr algn="just">
              <a:lnSpc>
                <a:spcPts val="3496"/>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89754" y="4658995"/>
            <a:ext cx="12616096" cy="4787865"/>
          </a:xfrm>
          <a:custGeom>
            <a:avLst/>
            <a:gdLst/>
            <a:ahLst/>
            <a:cxnLst/>
            <a:rect r="r" b="b" t="t" l="l"/>
            <a:pathLst>
              <a:path h="4787865" w="12616096">
                <a:moveTo>
                  <a:pt x="0" y="0"/>
                </a:moveTo>
                <a:lnTo>
                  <a:pt x="12616097" y="0"/>
                </a:lnTo>
                <a:lnTo>
                  <a:pt x="12616097" y="4787865"/>
                </a:lnTo>
                <a:lnTo>
                  <a:pt x="0" y="4787865"/>
                </a:lnTo>
                <a:lnTo>
                  <a:pt x="0" y="0"/>
                </a:lnTo>
                <a:close/>
              </a:path>
            </a:pathLst>
          </a:custGeom>
          <a:blipFill>
            <a:blip r:embed="rId2"/>
            <a:stretch>
              <a:fillRect l="0" t="0" r="0" b="0"/>
            </a:stretch>
          </a:blipFill>
        </p:spPr>
      </p:sp>
      <p:sp>
        <p:nvSpPr>
          <p:cNvPr name="TextBox 9" id="9"/>
          <p:cNvSpPr txBox="true"/>
          <p:nvPr/>
        </p:nvSpPr>
        <p:spPr>
          <a:xfrm rot="0">
            <a:off x="1028700" y="1431938"/>
            <a:ext cx="13397408" cy="983958"/>
          </a:xfrm>
          <a:prstGeom prst="rect">
            <a:avLst/>
          </a:prstGeom>
        </p:spPr>
        <p:txBody>
          <a:bodyPr anchor="t" rtlCol="false" tIns="0" lIns="0" bIns="0" rIns="0">
            <a:spAutoFit/>
          </a:bodyPr>
          <a:lstStyle/>
          <a:p>
            <a:pPr algn="l">
              <a:lnSpc>
                <a:spcPts val="8023"/>
              </a:lnSpc>
            </a:pPr>
            <a:r>
              <a:rPr lang="en-US" sz="5730" spc="-114" b="true">
                <a:solidFill>
                  <a:srgbClr val="2E2E2E"/>
                </a:solidFill>
                <a:latin typeface="Canva Sans Bold"/>
                <a:ea typeface="Canva Sans Bold"/>
                <a:cs typeface="Canva Sans Bold"/>
                <a:sym typeface="Canva Sans Bold"/>
              </a:rPr>
              <a:t>Example for better Understanding</a:t>
            </a:r>
          </a:p>
        </p:txBody>
      </p:sp>
      <p:sp>
        <p:nvSpPr>
          <p:cNvPr name="TextBox 10" id="10"/>
          <p:cNvSpPr txBox="true"/>
          <p:nvPr/>
        </p:nvSpPr>
        <p:spPr>
          <a:xfrm rot="0">
            <a:off x="1708213" y="3000375"/>
            <a:ext cx="4937812" cy="778459"/>
          </a:xfrm>
          <a:prstGeom prst="rect">
            <a:avLst/>
          </a:prstGeom>
        </p:spPr>
        <p:txBody>
          <a:bodyPr anchor="t" rtlCol="false" tIns="0" lIns="0" bIns="0" rIns="0">
            <a:spAutoFit/>
          </a:bodyPr>
          <a:lstStyle/>
          <a:p>
            <a:pPr algn="ctr">
              <a:lnSpc>
                <a:spcPts val="6368"/>
              </a:lnSpc>
            </a:pPr>
            <a:r>
              <a:rPr lang="en-US" sz="4549" b="true">
                <a:solidFill>
                  <a:srgbClr val="000000"/>
                </a:solidFill>
                <a:latin typeface="Canva Sans Bold"/>
                <a:ea typeface="Canva Sans Bold"/>
                <a:cs typeface="Canva Sans Bold"/>
                <a:sym typeface="Canva Sans Bold"/>
              </a:rPr>
              <a:t>Min Sum decoder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111284" y="2195957"/>
            <a:ext cx="6338325" cy="2947543"/>
          </a:xfrm>
          <a:custGeom>
            <a:avLst/>
            <a:gdLst/>
            <a:ahLst/>
            <a:cxnLst/>
            <a:rect r="r" b="b" t="t" l="l"/>
            <a:pathLst>
              <a:path h="2947543" w="6338325">
                <a:moveTo>
                  <a:pt x="0" y="0"/>
                </a:moveTo>
                <a:lnTo>
                  <a:pt x="6338325" y="0"/>
                </a:lnTo>
                <a:lnTo>
                  <a:pt x="6338325" y="2947543"/>
                </a:lnTo>
                <a:lnTo>
                  <a:pt x="0" y="2947543"/>
                </a:lnTo>
                <a:lnTo>
                  <a:pt x="0" y="0"/>
                </a:lnTo>
                <a:close/>
              </a:path>
            </a:pathLst>
          </a:custGeom>
          <a:blipFill>
            <a:blip r:embed="rId2"/>
            <a:stretch>
              <a:fillRect l="0" t="0" r="0" b="0"/>
            </a:stretch>
          </a:blipFill>
        </p:spPr>
      </p:sp>
      <p:sp>
        <p:nvSpPr>
          <p:cNvPr name="Freeform 9" id="9"/>
          <p:cNvSpPr/>
          <p:nvPr/>
        </p:nvSpPr>
        <p:spPr>
          <a:xfrm flipH="false" flipV="false" rot="0">
            <a:off x="6550251" y="5693117"/>
            <a:ext cx="10565605" cy="575978"/>
          </a:xfrm>
          <a:custGeom>
            <a:avLst/>
            <a:gdLst/>
            <a:ahLst/>
            <a:cxnLst/>
            <a:rect r="r" b="b" t="t" l="l"/>
            <a:pathLst>
              <a:path h="575978" w="10565605">
                <a:moveTo>
                  <a:pt x="0" y="0"/>
                </a:moveTo>
                <a:lnTo>
                  <a:pt x="10565605" y="0"/>
                </a:lnTo>
                <a:lnTo>
                  <a:pt x="10565605" y="575979"/>
                </a:lnTo>
                <a:lnTo>
                  <a:pt x="0" y="575979"/>
                </a:lnTo>
                <a:lnTo>
                  <a:pt x="0" y="0"/>
                </a:lnTo>
                <a:close/>
              </a:path>
            </a:pathLst>
          </a:custGeom>
          <a:blipFill>
            <a:blip r:embed="rId3"/>
            <a:stretch>
              <a:fillRect l="0" t="0" r="0" b="0"/>
            </a:stretch>
          </a:blipFill>
        </p:spPr>
      </p:sp>
      <p:sp>
        <p:nvSpPr>
          <p:cNvPr name="Freeform 10" id="10"/>
          <p:cNvSpPr/>
          <p:nvPr/>
        </p:nvSpPr>
        <p:spPr>
          <a:xfrm flipH="false" flipV="false" rot="0">
            <a:off x="6732780" y="6818713"/>
            <a:ext cx="10001286" cy="3244265"/>
          </a:xfrm>
          <a:custGeom>
            <a:avLst/>
            <a:gdLst/>
            <a:ahLst/>
            <a:cxnLst/>
            <a:rect r="r" b="b" t="t" l="l"/>
            <a:pathLst>
              <a:path h="3244265" w="10001286">
                <a:moveTo>
                  <a:pt x="0" y="0"/>
                </a:moveTo>
                <a:lnTo>
                  <a:pt x="10001286" y="0"/>
                </a:lnTo>
                <a:lnTo>
                  <a:pt x="10001286" y="3244265"/>
                </a:lnTo>
                <a:lnTo>
                  <a:pt x="0" y="3244265"/>
                </a:lnTo>
                <a:lnTo>
                  <a:pt x="0" y="0"/>
                </a:lnTo>
                <a:close/>
              </a:path>
            </a:pathLst>
          </a:custGeom>
          <a:blipFill>
            <a:blip r:embed="rId4"/>
            <a:stretch>
              <a:fillRect l="0" t="0" r="0" b="0"/>
            </a:stretch>
          </a:blipFill>
        </p:spPr>
      </p:sp>
      <p:sp>
        <p:nvSpPr>
          <p:cNvPr name="TextBox 11" id="11"/>
          <p:cNvSpPr txBox="true"/>
          <p:nvPr/>
        </p:nvSpPr>
        <p:spPr>
          <a:xfrm rot="0">
            <a:off x="620850" y="3477232"/>
            <a:ext cx="682418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Suppose we have the H matrix as</a:t>
            </a:r>
          </a:p>
        </p:txBody>
      </p:sp>
      <p:sp>
        <p:nvSpPr>
          <p:cNvPr name="TextBox 12" id="12"/>
          <p:cNvSpPr txBox="true"/>
          <p:nvPr/>
        </p:nvSpPr>
        <p:spPr>
          <a:xfrm rot="0">
            <a:off x="620850" y="5626442"/>
            <a:ext cx="390394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received vector is :</a:t>
            </a:r>
          </a:p>
        </p:txBody>
      </p:sp>
      <p:sp>
        <p:nvSpPr>
          <p:cNvPr name="TextBox 13" id="13"/>
          <p:cNvSpPr txBox="true"/>
          <p:nvPr/>
        </p:nvSpPr>
        <p:spPr>
          <a:xfrm rot="0">
            <a:off x="620850" y="8117313"/>
            <a:ext cx="52050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We make the L matrix as :</a:t>
            </a:r>
          </a:p>
        </p:txBody>
      </p:sp>
      <p:sp>
        <p:nvSpPr>
          <p:cNvPr name="TextBox 14" id="14"/>
          <p:cNvSpPr txBox="true"/>
          <p:nvPr/>
        </p:nvSpPr>
        <p:spPr>
          <a:xfrm rot="0">
            <a:off x="1299421" y="1308862"/>
            <a:ext cx="15147732" cy="887095"/>
          </a:xfrm>
          <a:prstGeom prst="rect">
            <a:avLst/>
          </a:prstGeom>
        </p:spPr>
        <p:txBody>
          <a:bodyPr anchor="t" rtlCol="false" tIns="0" lIns="0" bIns="0" rIns="0">
            <a:spAutoFit/>
          </a:bodyPr>
          <a:lstStyle/>
          <a:p>
            <a:pPr algn="l">
              <a:lnSpc>
                <a:spcPts val="7279"/>
              </a:lnSpc>
            </a:pPr>
            <a:r>
              <a:rPr lang="en-US" sz="5199" b="true">
                <a:solidFill>
                  <a:srgbClr val="000000"/>
                </a:solidFill>
                <a:latin typeface="Canva Sans Bold"/>
                <a:ea typeface="Canva Sans Bold"/>
                <a:cs typeface="Canva Sans Bold"/>
                <a:sym typeface="Canva Sans Bold"/>
              </a:rPr>
              <a:t>Ex</a:t>
            </a:r>
            <a:r>
              <a:rPr lang="en-US" sz="5199" b="true">
                <a:solidFill>
                  <a:srgbClr val="000000"/>
                </a:solidFill>
                <a:latin typeface="Canva Sans Bold"/>
                <a:ea typeface="Canva Sans Bold"/>
                <a:cs typeface="Canva Sans Bold"/>
                <a:sym typeface="Canva Sans Bold"/>
              </a:rPr>
              <a:t>ample for better Understanding</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72437" y="3315680"/>
            <a:ext cx="15903326" cy="6971320"/>
          </a:xfrm>
          <a:prstGeom prst="rect">
            <a:avLst/>
          </a:prstGeom>
        </p:spPr>
        <p:txBody>
          <a:bodyPr anchor="t" rtlCol="false" tIns="0" lIns="0" bIns="0" rIns="0">
            <a:spAutoFit/>
          </a:bodyPr>
          <a:lstStyle/>
          <a:p>
            <a:pPr algn="l">
              <a:lnSpc>
                <a:spcPts val="5860"/>
              </a:lnSpc>
            </a:pPr>
            <a:r>
              <a:rPr lang="en-US" sz="4186" b="true">
                <a:solidFill>
                  <a:srgbClr val="000000"/>
                </a:solidFill>
                <a:latin typeface="Canva Sans Bold"/>
                <a:ea typeface="Canva Sans Bold"/>
                <a:cs typeface="Canva Sans Bold"/>
                <a:sym typeface="Canva Sans Bold"/>
              </a:rPr>
              <a:t>For each row,</a:t>
            </a:r>
          </a:p>
          <a:p>
            <a:pPr algn="l">
              <a:lnSpc>
                <a:spcPts val="5860"/>
              </a:lnSpc>
            </a:pPr>
          </a:p>
          <a:p>
            <a:pPr algn="l">
              <a:lnSpc>
                <a:spcPts val="4860"/>
              </a:lnSpc>
            </a:pPr>
            <a:r>
              <a:rPr lang="en-US" sz="3471" b="true">
                <a:solidFill>
                  <a:srgbClr val="000000"/>
                </a:solidFill>
                <a:latin typeface="Canva Sans Bold"/>
                <a:ea typeface="Canva Sans Bold"/>
                <a:cs typeface="Canva Sans Bold"/>
                <a:sym typeface="Canva Sans Bold"/>
              </a:rPr>
              <a:t>Magnitude</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Min1 = minimum absolute value of all nonzero entries in row</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Min2 = next higher absolute value</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Set magnitude of all values (except minimum) = Min1</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Set magnitude of minimum value = Min2</a:t>
            </a:r>
          </a:p>
          <a:p>
            <a:pPr algn="l">
              <a:lnSpc>
                <a:spcPts val="4860"/>
              </a:lnSpc>
            </a:pPr>
            <a:r>
              <a:rPr lang="en-US" sz="3471" b="true">
                <a:solidFill>
                  <a:srgbClr val="000000"/>
                </a:solidFill>
                <a:latin typeface="Canva Sans Bold"/>
                <a:ea typeface="Canva Sans Bold"/>
                <a:cs typeface="Canva Sans Bold"/>
                <a:sym typeface="Canva Sans Bold"/>
              </a:rPr>
              <a:t>Sign</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Parity = product of signs of entries in row</a:t>
            </a:r>
          </a:p>
          <a:p>
            <a:pPr algn="l" marL="749483" indent="-374742" lvl="1">
              <a:lnSpc>
                <a:spcPts val="4860"/>
              </a:lnSpc>
              <a:buFont typeface="Arial"/>
              <a:buChar char="•"/>
            </a:pPr>
            <a:r>
              <a:rPr lang="en-US" sz="3471">
                <a:solidFill>
                  <a:srgbClr val="000000"/>
                </a:solidFill>
                <a:latin typeface="Canva Sans"/>
                <a:ea typeface="Canva Sans"/>
                <a:cs typeface="Canva Sans"/>
                <a:sym typeface="Canva Sans"/>
              </a:rPr>
              <a:t>New sign of an entry = (Old Sign) × (Parity)</a:t>
            </a:r>
          </a:p>
          <a:p>
            <a:pPr algn="l">
              <a:lnSpc>
                <a:spcPts val="4860"/>
              </a:lnSpc>
            </a:pPr>
          </a:p>
        </p:txBody>
      </p:sp>
      <p:sp>
        <p:nvSpPr>
          <p:cNvPr name="TextBox 9" id="9"/>
          <p:cNvSpPr txBox="true"/>
          <p:nvPr/>
        </p:nvSpPr>
        <p:spPr>
          <a:xfrm rot="0">
            <a:off x="1348859" y="1447800"/>
            <a:ext cx="1099899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Ex</a:t>
            </a:r>
            <a:r>
              <a:rPr lang="en-US" b="true" sz="5199">
                <a:solidFill>
                  <a:srgbClr val="000000"/>
                </a:solidFill>
                <a:latin typeface="Canva Sans Bold"/>
                <a:ea typeface="Canva Sans Bold"/>
                <a:cs typeface="Canva Sans Bold"/>
                <a:sym typeface="Canva Sans Bold"/>
              </a:rPr>
              <a:t>ample for better Understanding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63309" y="1013819"/>
            <a:ext cx="2602071" cy="260207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999174"/>
              </a:solidFill>
              <a:prstDash val="solid"/>
              <a:miter/>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861137" y="1013819"/>
            <a:ext cx="2602071" cy="26020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A18CB8"/>
              </a:solidFill>
              <a:prstDash val="solid"/>
              <a:miter/>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422620" y="5675655"/>
            <a:ext cx="2602071" cy="26020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4D4D4D"/>
              </a:solidFill>
              <a:prstDash val="solid"/>
              <a:miter/>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7836710">
            <a:off x="-1611063" y="6630886"/>
            <a:ext cx="6456905" cy="7027923"/>
          </a:xfrm>
          <a:custGeom>
            <a:avLst/>
            <a:gdLst/>
            <a:ahLst/>
            <a:cxnLst/>
            <a:rect r="r" b="b" t="t" l="l"/>
            <a:pathLst>
              <a:path h="7027923" w="6456905">
                <a:moveTo>
                  <a:pt x="0" y="0"/>
                </a:moveTo>
                <a:lnTo>
                  <a:pt x="6456905" y="0"/>
                </a:lnTo>
                <a:lnTo>
                  <a:pt x="6456905" y="7027924"/>
                </a:lnTo>
                <a:lnTo>
                  <a:pt x="0" y="7027924"/>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7861137" y="1079768"/>
            <a:ext cx="2602071" cy="2222523"/>
          </a:xfrm>
          <a:prstGeom prst="rect">
            <a:avLst/>
          </a:prstGeom>
        </p:spPr>
        <p:txBody>
          <a:bodyPr anchor="t" rtlCol="false" tIns="0" lIns="0" bIns="0" rIns="0">
            <a:spAutoFit/>
          </a:bodyPr>
          <a:lstStyle/>
          <a:p>
            <a:pPr algn="ctr">
              <a:lnSpc>
                <a:spcPts val="18198"/>
              </a:lnSpc>
            </a:pPr>
            <a:r>
              <a:rPr lang="en-US" sz="12999">
                <a:solidFill>
                  <a:srgbClr val="A18CB8"/>
                </a:solidFill>
                <a:latin typeface="Canva Sans"/>
                <a:ea typeface="Canva Sans"/>
                <a:cs typeface="Canva Sans"/>
                <a:sym typeface="Canva Sans"/>
              </a:rPr>
              <a:t>2</a:t>
            </a:r>
          </a:p>
        </p:txBody>
      </p:sp>
      <p:sp>
        <p:nvSpPr>
          <p:cNvPr name="TextBox 13" id="13"/>
          <p:cNvSpPr txBox="true"/>
          <p:nvPr/>
        </p:nvSpPr>
        <p:spPr>
          <a:xfrm rot="0">
            <a:off x="11263309" y="1079768"/>
            <a:ext cx="2602071" cy="2222523"/>
          </a:xfrm>
          <a:prstGeom prst="rect">
            <a:avLst/>
          </a:prstGeom>
        </p:spPr>
        <p:txBody>
          <a:bodyPr anchor="t" rtlCol="false" tIns="0" lIns="0" bIns="0" rIns="0">
            <a:spAutoFit/>
          </a:bodyPr>
          <a:lstStyle/>
          <a:p>
            <a:pPr algn="ctr">
              <a:lnSpc>
                <a:spcPts val="18198"/>
              </a:lnSpc>
            </a:pPr>
            <a:r>
              <a:rPr lang="en-US" sz="12999">
                <a:solidFill>
                  <a:srgbClr val="999174"/>
                </a:solidFill>
                <a:latin typeface="Canva Sans"/>
                <a:ea typeface="Canva Sans"/>
                <a:cs typeface="Canva Sans"/>
                <a:sym typeface="Canva Sans"/>
              </a:rPr>
              <a:t>3</a:t>
            </a:r>
          </a:p>
        </p:txBody>
      </p:sp>
      <p:sp>
        <p:nvSpPr>
          <p:cNvPr name="TextBox 14" id="14"/>
          <p:cNvSpPr txBox="true"/>
          <p:nvPr/>
        </p:nvSpPr>
        <p:spPr>
          <a:xfrm rot="0">
            <a:off x="4422620" y="5741604"/>
            <a:ext cx="2602071" cy="2222523"/>
          </a:xfrm>
          <a:prstGeom prst="rect">
            <a:avLst/>
          </a:prstGeom>
        </p:spPr>
        <p:txBody>
          <a:bodyPr anchor="t" rtlCol="false" tIns="0" lIns="0" bIns="0" rIns="0">
            <a:spAutoFit/>
          </a:bodyPr>
          <a:lstStyle/>
          <a:p>
            <a:pPr algn="ctr">
              <a:lnSpc>
                <a:spcPts val="18198"/>
              </a:lnSpc>
            </a:pPr>
            <a:r>
              <a:rPr lang="en-US" sz="12999">
                <a:solidFill>
                  <a:srgbClr val="2E2E2E"/>
                </a:solidFill>
                <a:latin typeface="Canva Sans"/>
                <a:ea typeface="Canva Sans"/>
                <a:cs typeface="Canva Sans"/>
                <a:sym typeface="Canva Sans"/>
              </a:rPr>
              <a:t>4</a:t>
            </a:r>
          </a:p>
        </p:txBody>
      </p:sp>
      <p:grpSp>
        <p:nvGrpSpPr>
          <p:cNvPr name="Group 15" id="15"/>
          <p:cNvGrpSpPr/>
          <p:nvPr/>
        </p:nvGrpSpPr>
        <p:grpSpPr>
          <a:xfrm rot="0">
            <a:off x="4422620" y="1013819"/>
            <a:ext cx="2640099" cy="4392844"/>
            <a:chOff x="0" y="0"/>
            <a:chExt cx="3520132" cy="5857126"/>
          </a:xfrm>
        </p:grpSpPr>
        <p:grpSp>
          <p:nvGrpSpPr>
            <p:cNvPr name="Group 16" id="16"/>
            <p:cNvGrpSpPr/>
            <p:nvPr/>
          </p:nvGrpSpPr>
          <p:grpSpPr>
            <a:xfrm rot="0">
              <a:off x="12700" y="0"/>
              <a:ext cx="3469429" cy="34694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C86974"/>
                </a:solidFill>
                <a:prstDash val="solid"/>
                <a:miter/>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700" y="170482"/>
              <a:ext cx="3469332" cy="2880815"/>
            </a:xfrm>
            <a:prstGeom prst="rect">
              <a:avLst/>
            </a:prstGeom>
          </p:spPr>
          <p:txBody>
            <a:bodyPr anchor="t" rtlCol="false" tIns="0" lIns="0" bIns="0" rIns="0">
              <a:spAutoFit/>
            </a:bodyPr>
            <a:lstStyle/>
            <a:p>
              <a:pPr algn="ctr">
                <a:lnSpc>
                  <a:spcPts val="18198"/>
                </a:lnSpc>
              </a:pPr>
              <a:r>
                <a:rPr lang="en-US" sz="12999">
                  <a:solidFill>
                    <a:srgbClr val="C86974"/>
                  </a:solidFill>
                  <a:latin typeface="Canva Sans"/>
                  <a:ea typeface="Canva Sans"/>
                  <a:cs typeface="Canva Sans"/>
                  <a:sym typeface="Canva Sans"/>
                </a:rPr>
                <a:t>1</a:t>
              </a:r>
            </a:p>
          </p:txBody>
        </p:sp>
        <p:sp>
          <p:nvSpPr>
            <p:cNvPr name="TextBox 20" id="20"/>
            <p:cNvSpPr txBox="true"/>
            <p:nvPr/>
          </p:nvSpPr>
          <p:spPr>
            <a:xfrm rot="0">
              <a:off x="0" y="3986435"/>
              <a:ext cx="3520132" cy="1870691"/>
            </a:xfrm>
            <a:prstGeom prst="rect">
              <a:avLst/>
            </a:prstGeom>
          </p:spPr>
          <p:txBody>
            <a:bodyPr anchor="t" rtlCol="false" tIns="0" lIns="0" bIns="0" rIns="0">
              <a:spAutoFit/>
            </a:bodyPr>
            <a:lstStyle/>
            <a:p>
              <a:pPr algn="l">
                <a:lnSpc>
                  <a:spcPts val="3780"/>
                </a:lnSpc>
              </a:pPr>
              <a:r>
                <a:rPr lang="en-US" sz="2700" b="true">
                  <a:solidFill>
                    <a:srgbClr val="C86974"/>
                  </a:solidFill>
                  <a:latin typeface="Canva Sans Bold"/>
                  <a:ea typeface="Canva Sans Bold"/>
                  <a:cs typeface="Canva Sans Bold"/>
                  <a:sym typeface="Canva Sans Bold"/>
                </a:rPr>
                <a:t>Introduction to LDPC and 5G NR</a:t>
              </a:r>
            </a:p>
          </p:txBody>
        </p:sp>
      </p:grpSp>
      <p:sp>
        <p:nvSpPr>
          <p:cNvPr name="TextBox 21" id="21"/>
          <p:cNvSpPr txBox="true"/>
          <p:nvPr/>
        </p:nvSpPr>
        <p:spPr>
          <a:xfrm rot="0">
            <a:off x="7861137" y="3989358"/>
            <a:ext cx="2032475" cy="464806"/>
          </a:xfrm>
          <a:prstGeom prst="rect">
            <a:avLst/>
          </a:prstGeom>
        </p:spPr>
        <p:txBody>
          <a:bodyPr anchor="t" rtlCol="false" tIns="0" lIns="0" bIns="0" rIns="0">
            <a:spAutoFit/>
          </a:bodyPr>
          <a:lstStyle/>
          <a:p>
            <a:pPr algn="l">
              <a:lnSpc>
                <a:spcPts val="3780"/>
              </a:lnSpc>
            </a:pPr>
            <a:r>
              <a:rPr lang="en-US" sz="2700" b="true">
                <a:solidFill>
                  <a:srgbClr val="A18CB8"/>
                </a:solidFill>
                <a:latin typeface="Canva Sans Bold"/>
                <a:ea typeface="Canva Sans Bold"/>
                <a:cs typeface="Canva Sans Bold"/>
                <a:sym typeface="Canva Sans Bold"/>
              </a:rPr>
              <a:t>Encoding</a:t>
            </a:r>
          </a:p>
        </p:txBody>
      </p:sp>
      <p:sp>
        <p:nvSpPr>
          <p:cNvPr name="TextBox 22" id="22"/>
          <p:cNvSpPr txBox="true"/>
          <p:nvPr/>
        </p:nvSpPr>
        <p:spPr>
          <a:xfrm rot="0">
            <a:off x="11263309" y="3989358"/>
            <a:ext cx="2602071" cy="941056"/>
          </a:xfrm>
          <a:prstGeom prst="rect">
            <a:avLst/>
          </a:prstGeom>
        </p:spPr>
        <p:txBody>
          <a:bodyPr anchor="t" rtlCol="false" tIns="0" lIns="0" bIns="0" rIns="0">
            <a:spAutoFit/>
          </a:bodyPr>
          <a:lstStyle/>
          <a:p>
            <a:pPr algn="l">
              <a:lnSpc>
                <a:spcPts val="3780"/>
              </a:lnSpc>
            </a:pPr>
            <a:r>
              <a:rPr lang="en-US" sz="2700" b="true">
                <a:solidFill>
                  <a:srgbClr val="999174"/>
                </a:solidFill>
                <a:latin typeface="Canva Sans Bold"/>
                <a:ea typeface="Canva Sans Bold"/>
                <a:cs typeface="Canva Sans Bold"/>
                <a:sym typeface="Canva Sans Bold"/>
              </a:rPr>
              <a:t>Hard Decision Decoding</a:t>
            </a:r>
          </a:p>
        </p:txBody>
      </p:sp>
      <p:sp>
        <p:nvSpPr>
          <p:cNvPr name="TextBox 23" id="23"/>
          <p:cNvSpPr txBox="true"/>
          <p:nvPr/>
        </p:nvSpPr>
        <p:spPr>
          <a:xfrm rot="0">
            <a:off x="4422620" y="8651194"/>
            <a:ext cx="2602071" cy="941056"/>
          </a:xfrm>
          <a:prstGeom prst="rect">
            <a:avLst/>
          </a:prstGeom>
        </p:spPr>
        <p:txBody>
          <a:bodyPr anchor="t" rtlCol="false" tIns="0" lIns="0" bIns="0" rIns="0">
            <a:spAutoFit/>
          </a:bodyPr>
          <a:lstStyle/>
          <a:p>
            <a:pPr algn="l">
              <a:lnSpc>
                <a:spcPts val="3780"/>
              </a:lnSpc>
            </a:pPr>
            <a:r>
              <a:rPr lang="en-US" sz="2700" spc="-54" b="true">
                <a:solidFill>
                  <a:srgbClr val="2E2E2E"/>
                </a:solidFill>
                <a:latin typeface="Canva Sans Bold"/>
                <a:ea typeface="Canva Sans Bold"/>
                <a:cs typeface="Canva Sans Bold"/>
                <a:sym typeface="Canva Sans Bold"/>
              </a:rPr>
              <a:t>Soft Decision Decoding</a:t>
            </a:r>
          </a:p>
        </p:txBody>
      </p:sp>
      <p:sp>
        <p:nvSpPr>
          <p:cNvPr name="Freeform 24" id="24"/>
          <p:cNvSpPr/>
          <p:nvPr/>
        </p:nvSpPr>
        <p:spPr>
          <a:xfrm flipH="false" flipV="false" rot="7836710">
            <a:off x="14073839" y="7365433"/>
            <a:ext cx="6456905" cy="7027923"/>
          </a:xfrm>
          <a:custGeom>
            <a:avLst/>
            <a:gdLst/>
            <a:ahLst/>
            <a:cxnLst/>
            <a:rect r="r" b="b" t="t" l="l"/>
            <a:pathLst>
              <a:path h="7027923" w="6456905">
                <a:moveTo>
                  <a:pt x="0" y="0"/>
                </a:moveTo>
                <a:lnTo>
                  <a:pt x="6456904" y="0"/>
                </a:lnTo>
                <a:lnTo>
                  <a:pt x="6456904" y="7027924"/>
                </a:lnTo>
                <a:lnTo>
                  <a:pt x="0" y="7027924"/>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7842670" y="5675655"/>
            <a:ext cx="2602071" cy="260207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796292"/>
              </a:solidFill>
              <a:prstDash val="solid"/>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7842670" y="5741604"/>
            <a:ext cx="2602071" cy="2222523"/>
          </a:xfrm>
          <a:prstGeom prst="rect">
            <a:avLst/>
          </a:prstGeom>
        </p:spPr>
        <p:txBody>
          <a:bodyPr anchor="t" rtlCol="false" tIns="0" lIns="0" bIns="0" rIns="0">
            <a:spAutoFit/>
          </a:bodyPr>
          <a:lstStyle/>
          <a:p>
            <a:pPr algn="ctr">
              <a:lnSpc>
                <a:spcPts val="18198"/>
              </a:lnSpc>
            </a:pPr>
            <a:r>
              <a:rPr lang="en-US" sz="12999">
                <a:solidFill>
                  <a:srgbClr val="796292"/>
                </a:solidFill>
                <a:latin typeface="Canva Sans"/>
                <a:ea typeface="Canva Sans"/>
                <a:cs typeface="Canva Sans"/>
                <a:sym typeface="Canva Sans"/>
              </a:rPr>
              <a:t>5</a:t>
            </a:r>
          </a:p>
        </p:txBody>
      </p:sp>
      <p:sp>
        <p:nvSpPr>
          <p:cNvPr name="TextBox 29" id="29"/>
          <p:cNvSpPr txBox="true"/>
          <p:nvPr/>
        </p:nvSpPr>
        <p:spPr>
          <a:xfrm rot="0">
            <a:off x="7842670" y="8651194"/>
            <a:ext cx="2602071" cy="464806"/>
          </a:xfrm>
          <a:prstGeom prst="rect">
            <a:avLst/>
          </a:prstGeom>
        </p:spPr>
        <p:txBody>
          <a:bodyPr anchor="t" rtlCol="false" tIns="0" lIns="0" bIns="0" rIns="0">
            <a:spAutoFit/>
          </a:bodyPr>
          <a:lstStyle/>
          <a:p>
            <a:pPr algn="l">
              <a:lnSpc>
                <a:spcPts val="3780"/>
              </a:lnSpc>
            </a:pPr>
            <a:r>
              <a:rPr lang="en-US" sz="2700" spc="-54" b="true">
                <a:solidFill>
                  <a:srgbClr val="796292"/>
                </a:solidFill>
                <a:latin typeface="Canva Sans Bold"/>
                <a:ea typeface="Canva Sans Bold"/>
                <a:cs typeface="Canva Sans Bold"/>
                <a:sym typeface="Canva Sans Bold"/>
              </a:rPr>
              <a:t>Results</a:t>
            </a:r>
          </a:p>
        </p:txBody>
      </p:sp>
      <p:grpSp>
        <p:nvGrpSpPr>
          <p:cNvPr name="Group 30" id="30"/>
          <p:cNvGrpSpPr/>
          <p:nvPr/>
        </p:nvGrpSpPr>
        <p:grpSpPr>
          <a:xfrm rot="0">
            <a:off x="11464427" y="5664961"/>
            <a:ext cx="2602071" cy="26020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796292"/>
              </a:solidFill>
              <a:prstDash val="solid"/>
              <a:miter/>
            </a:ln>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1464427" y="5730910"/>
            <a:ext cx="2602071" cy="2222523"/>
          </a:xfrm>
          <a:prstGeom prst="rect">
            <a:avLst/>
          </a:prstGeom>
        </p:spPr>
        <p:txBody>
          <a:bodyPr anchor="t" rtlCol="false" tIns="0" lIns="0" bIns="0" rIns="0">
            <a:spAutoFit/>
          </a:bodyPr>
          <a:lstStyle/>
          <a:p>
            <a:pPr algn="ctr">
              <a:lnSpc>
                <a:spcPts val="18198"/>
              </a:lnSpc>
            </a:pPr>
            <a:r>
              <a:rPr lang="en-US" sz="12999">
                <a:solidFill>
                  <a:srgbClr val="796292"/>
                </a:solidFill>
                <a:latin typeface="Canva Sans"/>
                <a:ea typeface="Canva Sans"/>
                <a:cs typeface="Canva Sans"/>
                <a:sym typeface="Canva Sans"/>
              </a:rPr>
              <a:t>6</a:t>
            </a:r>
          </a:p>
        </p:txBody>
      </p:sp>
      <p:sp>
        <p:nvSpPr>
          <p:cNvPr name="TextBox 34" id="34"/>
          <p:cNvSpPr txBox="true"/>
          <p:nvPr/>
        </p:nvSpPr>
        <p:spPr>
          <a:xfrm rot="0">
            <a:off x="11464427" y="8640500"/>
            <a:ext cx="2602071" cy="464806"/>
          </a:xfrm>
          <a:prstGeom prst="rect">
            <a:avLst/>
          </a:prstGeom>
        </p:spPr>
        <p:txBody>
          <a:bodyPr anchor="t" rtlCol="false" tIns="0" lIns="0" bIns="0" rIns="0">
            <a:spAutoFit/>
          </a:bodyPr>
          <a:lstStyle/>
          <a:p>
            <a:pPr algn="l">
              <a:lnSpc>
                <a:spcPts val="3780"/>
              </a:lnSpc>
            </a:pPr>
            <a:r>
              <a:rPr lang="en-US" sz="2700" spc="-54" b="true">
                <a:solidFill>
                  <a:srgbClr val="796292"/>
                </a:solidFill>
                <a:latin typeface="Canva Sans Bold"/>
                <a:ea typeface="Canva Sans Bold"/>
                <a:cs typeface="Canva Sans Bold"/>
                <a:sym typeface="Canva Sans Bold"/>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963222" y="2826241"/>
            <a:ext cx="11332567" cy="3175917"/>
          </a:xfrm>
          <a:custGeom>
            <a:avLst/>
            <a:gdLst/>
            <a:ahLst/>
            <a:cxnLst/>
            <a:rect r="r" b="b" t="t" l="l"/>
            <a:pathLst>
              <a:path h="3175917" w="11332567">
                <a:moveTo>
                  <a:pt x="0" y="0"/>
                </a:moveTo>
                <a:lnTo>
                  <a:pt x="11332567" y="0"/>
                </a:lnTo>
                <a:lnTo>
                  <a:pt x="11332567" y="3175917"/>
                </a:lnTo>
                <a:lnTo>
                  <a:pt x="0" y="3175917"/>
                </a:lnTo>
                <a:lnTo>
                  <a:pt x="0" y="0"/>
                </a:lnTo>
                <a:close/>
              </a:path>
            </a:pathLst>
          </a:custGeom>
          <a:blipFill>
            <a:blip r:embed="rId2"/>
            <a:stretch>
              <a:fillRect l="0" t="0" r="0" b="0"/>
            </a:stretch>
          </a:blipFill>
        </p:spPr>
      </p:sp>
      <p:sp>
        <p:nvSpPr>
          <p:cNvPr name="Freeform 9" id="9"/>
          <p:cNvSpPr/>
          <p:nvPr/>
        </p:nvSpPr>
        <p:spPr>
          <a:xfrm flipH="false" flipV="false" rot="0">
            <a:off x="2963222" y="7023945"/>
            <a:ext cx="10828384" cy="2900304"/>
          </a:xfrm>
          <a:custGeom>
            <a:avLst/>
            <a:gdLst/>
            <a:ahLst/>
            <a:cxnLst/>
            <a:rect r="r" b="b" t="t" l="l"/>
            <a:pathLst>
              <a:path h="2900304" w="10828384">
                <a:moveTo>
                  <a:pt x="0" y="0"/>
                </a:moveTo>
                <a:lnTo>
                  <a:pt x="10828385" y="0"/>
                </a:lnTo>
                <a:lnTo>
                  <a:pt x="10828385" y="2900304"/>
                </a:lnTo>
                <a:lnTo>
                  <a:pt x="0" y="2900304"/>
                </a:lnTo>
                <a:lnTo>
                  <a:pt x="0" y="0"/>
                </a:lnTo>
                <a:close/>
              </a:path>
            </a:pathLst>
          </a:custGeom>
          <a:blipFill>
            <a:blip r:embed="rId3"/>
            <a:stretch>
              <a:fillRect l="0" t="-141538" r="0" b="0"/>
            </a:stretch>
          </a:blipFill>
        </p:spPr>
      </p:sp>
      <p:sp>
        <p:nvSpPr>
          <p:cNvPr name="TextBox 10" id="10"/>
          <p:cNvSpPr txBox="true"/>
          <p:nvPr/>
        </p:nvSpPr>
        <p:spPr>
          <a:xfrm rot="0">
            <a:off x="4952820" y="1642002"/>
            <a:ext cx="6849189"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Before row operation</a:t>
            </a:r>
          </a:p>
        </p:txBody>
      </p:sp>
      <p:sp>
        <p:nvSpPr>
          <p:cNvPr name="TextBox 11" id="11"/>
          <p:cNvSpPr txBox="true"/>
          <p:nvPr/>
        </p:nvSpPr>
        <p:spPr>
          <a:xfrm rot="0">
            <a:off x="5380706" y="5756835"/>
            <a:ext cx="649759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After row  operation</a:t>
            </a:r>
          </a:p>
        </p:txBody>
      </p:sp>
      <p:sp>
        <p:nvSpPr>
          <p:cNvPr name="TextBox 12" id="12"/>
          <p:cNvSpPr txBox="true"/>
          <p:nvPr/>
        </p:nvSpPr>
        <p:spPr>
          <a:xfrm rot="0">
            <a:off x="1028700" y="655955"/>
            <a:ext cx="1099899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Ex</a:t>
            </a:r>
            <a:r>
              <a:rPr lang="en-US" b="true" sz="5199">
                <a:solidFill>
                  <a:srgbClr val="000000"/>
                </a:solidFill>
                <a:latin typeface="Canva Sans Bold"/>
                <a:ea typeface="Canva Sans Bold"/>
                <a:cs typeface="Canva Sans Bold"/>
                <a:sym typeface="Canva Sans Bold"/>
              </a:rPr>
              <a:t>ample for better Understanding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24798" y="4567314"/>
            <a:ext cx="15662089" cy="4837167"/>
          </a:xfrm>
          <a:custGeom>
            <a:avLst/>
            <a:gdLst/>
            <a:ahLst/>
            <a:cxnLst/>
            <a:rect r="r" b="b" t="t" l="l"/>
            <a:pathLst>
              <a:path h="4837167" w="15662089">
                <a:moveTo>
                  <a:pt x="0" y="0"/>
                </a:moveTo>
                <a:lnTo>
                  <a:pt x="15662090" y="0"/>
                </a:lnTo>
                <a:lnTo>
                  <a:pt x="15662090" y="4837167"/>
                </a:lnTo>
                <a:lnTo>
                  <a:pt x="0" y="4837167"/>
                </a:lnTo>
                <a:lnTo>
                  <a:pt x="0" y="0"/>
                </a:lnTo>
                <a:close/>
              </a:path>
            </a:pathLst>
          </a:custGeom>
          <a:blipFill>
            <a:blip r:embed="rId2"/>
            <a:stretch>
              <a:fillRect l="0" t="0" r="0" b="0"/>
            </a:stretch>
          </a:blipFill>
        </p:spPr>
      </p:sp>
      <p:sp>
        <p:nvSpPr>
          <p:cNvPr name="TextBox 9" id="9"/>
          <p:cNvSpPr txBox="true"/>
          <p:nvPr/>
        </p:nvSpPr>
        <p:spPr>
          <a:xfrm rot="0">
            <a:off x="1168606" y="1317146"/>
            <a:ext cx="1099899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Ex</a:t>
            </a:r>
            <a:r>
              <a:rPr lang="en-US" b="true" sz="5199">
                <a:solidFill>
                  <a:srgbClr val="000000"/>
                </a:solidFill>
                <a:latin typeface="Canva Sans Bold"/>
                <a:ea typeface="Canva Sans Bold"/>
                <a:cs typeface="Canva Sans Bold"/>
                <a:sym typeface="Canva Sans Bold"/>
              </a:rPr>
              <a:t>ample for better Understanding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615352" y="2651615"/>
            <a:ext cx="9500504" cy="3613961"/>
          </a:xfrm>
          <a:custGeom>
            <a:avLst/>
            <a:gdLst/>
            <a:ahLst/>
            <a:cxnLst/>
            <a:rect r="r" b="b" t="t" l="l"/>
            <a:pathLst>
              <a:path h="3613961" w="9500504">
                <a:moveTo>
                  <a:pt x="0" y="0"/>
                </a:moveTo>
                <a:lnTo>
                  <a:pt x="9500504" y="0"/>
                </a:lnTo>
                <a:lnTo>
                  <a:pt x="9500504" y="3613961"/>
                </a:lnTo>
                <a:lnTo>
                  <a:pt x="0" y="3613961"/>
                </a:lnTo>
                <a:lnTo>
                  <a:pt x="0" y="0"/>
                </a:lnTo>
                <a:close/>
              </a:path>
            </a:pathLst>
          </a:custGeom>
          <a:blipFill>
            <a:blip r:embed="rId2"/>
            <a:stretch>
              <a:fillRect l="0" t="0" r="0" b="0"/>
            </a:stretch>
          </a:blipFill>
        </p:spPr>
      </p:sp>
      <p:sp>
        <p:nvSpPr>
          <p:cNvPr name="Freeform 9" id="9"/>
          <p:cNvSpPr/>
          <p:nvPr/>
        </p:nvSpPr>
        <p:spPr>
          <a:xfrm flipH="false" flipV="false" rot="0">
            <a:off x="7743346" y="6410701"/>
            <a:ext cx="9244517" cy="2394729"/>
          </a:xfrm>
          <a:custGeom>
            <a:avLst/>
            <a:gdLst/>
            <a:ahLst/>
            <a:cxnLst/>
            <a:rect r="r" b="b" t="t" l="l"/>
            <a:pathLst>
              <a:path h="2394729" w="9244517">
                <a:moveTo>
                  <a:pt x="0" y="0"/>
                </a:moveTo>
                <a:lnTo>
                  <a:pt x="9244517" y="0"/>
                </a:lnTo>
                <a:lnTo>
                  <a:pt x="9244517" y="2394729"/>
                </a:lnTo>
                <a:lnTo>
                  <a:pt x="0" y="2394729"/>
                </a:lnTo>
                <a:lnTo>
                  <a:pt x="0" y="0"/>
                </a:lnTo>
                <a:close/>
              </a:path>
            </a:pathLst>
          </a:custGeom>
          <a:blipFill>
            <a:blip r:embed="rId3"/>
            <a:stretch>
              <a:fillRect l="0" t="0" r="0" b="0"/>
            </a:stretch>
          </a:blipFill>
        </p:spPr>
      </p:sp>
      <p:sp>
        <p:nvSpPr>
          <p:cNvPr name="TextBox 10" id="10"/>
          <p:cNvSpPr txBox="true"/>
          <p:nvPr/>
        </p:nvSpPr>
        <p:spPr>
          <a:xfrm rot="0">
            <a:off x="143006" y="7766098"/>
            <a:ext cx="8393746" cy="2031041"/>
          </a:xfrm>
          <a:prstGeom prst="rect">
            <a:avLst/>
          </a:prstGeom>
        </p:spPr>
        <p:txBody>
          <a:bodyPr anchor="t" rtlCol="false" tIns="0" lIns="0" bIns="0" rIns="0">
            <a:spAutoFit/>
          </a:bodyPr>
          <a:lstStyle/>
          <a:p>
            <a:pPr algn="l">
              <a:lnSpc>
                <a:spcPts val="4077"/>
              </a:lnSpc>
            </a:pPr>
            <a:r>
              <a:rPr lang="en-US" sz="2912">
                <a:solidFill>
                  <a:srgbClr val="000000"/>
                </a:solidFill>
                <a:latin typeface="Canva Sans"/>
                <a:ea typeface="Canva Sans"/>
                <a:cs typeface="Canva Sans"/>
                <a:sym typeface="Canva Sans"/>
              </a:rPr>
              <a:t> We then convert the new vector sum to 0s and 1s and compare it with original message to check if it is decoded successfully. This continues in a loop.</a:t>
            </a:r>
          </a:p>
        </p:txBody>
      </p:sp>
      <p:sp>
        <p:nvSpPr>
          <p:cNvPr name="TextBox 11" id="11"/>
          <p:cNvSpPr txBox="true"/>
          <p:nvPr/>
        </p:nvSpPr>
        <p:spPr>
          <a:xfrm rot="0">
            <a:off x="0" y="6869561"/>
            <a:ext cx="6491645" cy="738504"/>
          </a:xfrm>
          <a:prstGeom prst="rect">
            <a:avLst/>
          </a:prstGeom>
        </p:spPr>
        <p:txBody>
          <a:bodyPr anchor="t" rtlCol="false" tIns="0" lIns="0" bIns="0" rIns="0">
            <a:spAutoFit/>
          </a:bodyPr>
          <a:lstStyle/>
          <a:p>
            <a:pPr algn="ctr">
              <a:lnSpc>
                <a:spcPts val="6020"/>
              </a:lnSpc>
            </a:pPr>
            <a:r>
              <a:rPr lang="en-US" sz="4300" b="true">
                <a:solidFill>
                  <a:srgbClr val="000000"/>
                </a:solidFill>
                <a:latin typeface="Canva Sans Bold"/>
                <a:ea typeface="Canva Sans Bold"/>
                <a:cs typeface="Canva Sans Bold"/>
                <a:sym typeface="Canva Sans Bold"/>
              </a:rPr>
              <a:t> The up</a:t>
            </a:r>
            <a:r>
              <a:rPr lang="en-US" b="true" sz="4300">
                <a:solidFill>
                  <a:srgbClr val="000000"/>
                </a:solidFill>
                <a:latin typeface="Canva Sans Bold"/>
                <a:ea typeface="Canva Sans Bold"/>
                <a:cs typeface="Canva Sans Bold"/>
                <a:sym typeface="Canva Sans Bold"/>
              </a:rPr>
              <a:t>dated L matrix is:</a:t>
            </a:r>
          </a:p>
        </p:txBody>
      </p:sp>
      <p:sp>
        <p:nvSpPr>
          <p:cNvPr name="TextBox 12" id="12"/>
          <p:cNvSpPr txBox="true"/>
          <p:nvPr/>
        </p:nvSpPr>
        <p:spPr>
          <a:xfrm rot="0">
            <a:off x="143006" y="5767737"/>
            <a:ext cx="6860940" cy="497839"/>
          </a:xfrm>
          <a:prstGeom prst="rect">
            <a:avLst/>
          </a:prstGeom>
        </p:spPr>
        <p:txBody>
          <a:bodyPr anchor="t" rtlCol="false" tIns="0" lIns="0" bIns="0" rIns="0">
            <a:spAutoFit/>
          </a:bodyPr>
          <a:lstStyle/>
          <a:p>
            <a:pPr algn="l">
              <a:lnSpc>
                <a:spcPts val="4060"/>
              </a:lnSpc>
            </a:pPr>
            <a:r>
              <a:rPr lang="en-US" sz="2900">
                <a:solidFill>
                  <a:srgbClr val="000000"/>
                </a:solidFill>
                <a:latin typeface="Canva Sans"/>
                <a:ea typeface="Canva Sans"/>
                <a:cs typeface="Canva Sans"/>
                <a:sym typeface="Canva Sans"/>
              </a:rPr>
              <a:t>The updated beleif after 1</a:t>
            </a:r>
            <a:r>
              <a:rPr lang="en-US" sz="2900">
                <a:solidFill>
                  <a:srgbClr val="000000"/>
                </a:solidFill>
                <a:latin typeface="Canva Sans"/>
                <a:ea typeface="Canva Sans"/>
                <a:cs typeface="Canva Sans"/>
                <a:sym typeface="Canva Sans"/>
              </a:rPr>
              <a:t>st</a:t>
            </a:r>
            <a:r>
              <a:rPr lang="en-US" sz="2900">
                <a:solidFill>
                  <a:srgbClr val="000000"/>
                </a:solidFill>
                <a:latin typeface="Canva Sans"/>
                <a:ea typeface="Canva Sans"/>
                <a:cs typeface="Canva Sans"/>
                <a:sym typeface="Canva Sans"/>
              </a:rPr>
              <a:t> iteration:</a:t>
            </a:r>
          </a:p>
        </p:txBody>
      </p:sp>
      <p:sp>
        <p:nvSpPr>
          <p:cNvPr name="TextBox 13" id="13"/>
          <p:cNvSpPr txBox="true"/>
          <p:nvPr/>
        </p:nvSpPr>
        <p:spPr>
          <a:xfrm rot="0">
            <a:off x="1168606" y="1051877"/>
            <a:ext cx="1099899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Ex</a:t>
            </a:r>
            <a:r>
              <a:rPr lang="en-US" b="true" sz="5199">
                <a:solidFill>
                  <a:srgbClr val="000000"/>
                </a:solidFill>
                <a:latin typeface="Canva Sans Bold"/>
                <a:ea typeface="Canva Sans Bold"/>
                <a:cs typeface="Canva Sans Bold"/>
                <a:sym typeface="Canva Sans Bold"/>
              </a:rPr>
              <a:t>ample for better Understanding</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611294" y="2973950"/>
            <a:ext cx="13065413" cy="4643899"/>
          </a:xfrm>
          <a:prstGeom prst="rect">
            <a:avLst/>
          </a:prstGeom>
        </p:spPr>
        <p:txBody>
          <a:bodyPr anchor="t" rtlCol="false" tIns="0" lIns="0" bIns="0" rIns="0">
            <a:spAutoFit/>
          </a:bodyPr>
          <a:lstStyle/>
          <a:p>
            <a:pPr algn="ctr">
              <a:lnSpc>
                <a:spcPts val="11968"/>
              </a:lnSpc>
            </a:pPr>
            <a:r>
              <a:rPr lang="en-US" b="true" sz="12598">
                <a:solidFill>
                  <a:srgbClr val="F9ECB8"/>
                </a:solidFill>
                <a:latin typeface="Space Mono Bold"/>
                <a:ea typeface="Space Mono Bold"/>
                <a:cs typeface="Space Mono Bold"/>
                <a:sym typeface="Space Mono Bold"/>
              </a:rPr>
              <a:t>RESULTS OF MATRIX NR_2_6_52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499564" y="2980447"/>
            <a:ext cx="5720511" cy="4541369"/>
          </a:xfrm>
          <a:custGeom>
            <a:avLst/>
            <a:gdLst/>
            <a:ahLst/>
            <a:cxnLst/>
            <a:rect r="r" b="b" t="t" l="l"/>
            <a:pathLst>
              <a:path h="4541369" w="5720511">
                <a:moveTo>
                  <a:pt x="0" y="0"/>
                </a:moveTo>
                <a:lnTo>
                  <a:pt x="5720511" y="0"/>
                </a:lnTo>
                <a:lnTo>
                  <a:pt x="5720511" y="4541369"/>
                </a:lnTo>
                <a:lnTo>
                  <a:pt x="0" y="4541369"/>
                </a:lnTo>
                <a:lnTo>
                  <a:pt x="0" y="0"/>
                </a:lnTo>
                <a:close/>
              </a:path>
            </a:pathLst>
          </a:custGeom>
          <a:blipFill>
            <a:blip r:embed="rId2"/>
            <a:stretch>
              <a:fillRect l="-15694" t="-14866" r="0" b="0"/>
            </a:stretch>
          </a:blipFill>
        </p:spPr>
      </p:sp>
      <p:sp>
        <p:nvSpPr>
          <p:cNvPr name="Freeform 10" id="10"/>
          <p:cNvSpPr/>
          <p:nvPr/>
        </p:nvSpPr>
        <p:spPr>
          <a:xfrm flipH="false" flipV="false" rot="0">
            <a:off x="10063684" y="2980447"/>
            <a:ext cx="6151538" cy="4867193"/>
          </a:xfrm>
          <a:custGeom>
            <a:avLst/>
            <a:gdLst/>
            <a:ahLst/>
            <a:cxnLst/>
            <a:rect r="r" b="b" t="t" l="l"/>
            <a:pathLst>
              <a:path h="4867193" w="6151538">
                <a:moveTo>
                  <a:pt x="0" y="0"/>
                </a:moveTo>
                <a:lnTo>
                  <a:pt x="6151538" y="0"/>
                </a:lnTo>
                <a:lnTo>
                  <a:pt x="6151538" y="4867193"/>
                </a:lnTo>
                <a:lnTo>
                  <a:pt x="0" y="4867193"/>
                </a:lnTo>
                <a:lnTo>
                  <a:pt x="0" y="0"/>
                </a:lnTo>
                <a:close/>
              </a:path>
            </a:pathLst>
          </a:custGeom>
          <a:blipFill>
            <a:blip r:embed="rId3"/>
            <a:stretch>
              <a:fillRect l="0" t="0" r="-3765" b="0"/>
            </a:stretch>
          </a:blipFill>
        </p:spPr>
      </p:sp>
      <p:sp>
        <p:nvSpPr>
          <p:cNvPr name="TextBox 11" id="11"/>
          <p:cNvSpPr txBox="true"/>
          <p:nvPr/>
        </p:nvSpPr>
        <p:spPr>
          <a:xfrm rot="0">
            <a:off x="5322417" y="766434"/>
            <a:ext cx="6976417"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1/4</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89154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855240" y="3243747"/>
            <a:ext cx="5239153" cy="4079990"/>
          </a:xfrm>
          <a:custGeom>
            <a:avLst/>
            <a:gdLst/>
            <a:ahLst/>
            <a:cxnLst/>
            <a:rect r="r" b="b" t="t" l="l"/>
            <a:pathLst>
              <a:path h="4079990" w="5239153">
                <a:moveTo>
                  <a:pt x="0" y="0"/>
                </a:moveTo>
                <a:lnTo>
                  <a:pt x="5239153" y="0"/>
                </a:lnTo>
                <a:lnTo>
                  <a:pt x="5239153" y="4079991"/>
                </a:lnTo>
                <a:lnTo>
                  <a:pt x="0" y="4079991"/>
                </a:lnTo>
                <a:lnTo>
                  <a:pt x="0" y="0"/>
                </a:lnTo>
                <a:close/>
              </a:path>
            </a:pathLst>
          </a:custGeom>
          <a:blipFill>
            <a:blip r:embed="rId2"/>
            <a:stretch>
              <a:fillRect l="0" t="0" r="0" b="0"/>
            </a:stretch>
          </a:blipFill>
        </p:spPr>
      </p:sp>
      <p:sp>
        <p:nvSpPr>
          <p:cNvPr name="Freeform 10" id="10"/>
          <p:cNvSpPr/>
          <p:nvPr/>
        </p:nvSpPr>
        <p:spPr>
          <a:xfrm flipH="false" flipV="false" rot="0">
            <a:off x="10418131" y="3243747"/>
            <a:ext cx="5214045" cy="4079990"/>
          </a:xfrm>
          <a:custGeom>
            <a:avLst/>
            <a:gdLst/>
            <a:ahLst/>
            <a:cxnLst/>
            <a:rect r="r" b="b" t="t" l="l"/>
            <a:pathLst>
              <a:path h="4079990" w="5214045">
                <a:moveTo>
                  <a:pt x="0" y="0"/>
                </a:moveTo>
                <a:lnTo>
                  <a:pt x="5214045" y="0"/>
                </a:lnTo>
                <a:lnTo>
                  <a:pt x="5214045" y="4079991"/>
                </a:lnTo>
                <a:lnTo>
                  <a:pt x="0" y="4079991"/>
                </a:lnTo>
                <a:lnTo>
                  <a:pt x="0" y="0"/>
                </a:lnTo>
                <a:close/>
              </a:path>
            </a:pathLst>
          </a:custGeom>
          <a:blipFill>
            <a:blip r:embed="rId3"/>
            <a:stretch>
              <a:fillRect l="0" t="0" r="0" b="0"/>
            </a:stretch>
          </a:blipFill>
        </p:spPr>
      </p:sp>
      <p:sp>
        <p:nvSpPr>
          <p:cNvPr name="TextBox 11" id="11"/>
          <p:cNvSpPr txBox="true"/>
          <p:nvPr/>
        </p:nvSpPr>
        <p:spPr>
          <a:xfrm rot="0">
            <a:off x="5322417" y="766434"/>
            <a:ext cx="6976417"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1/4</a:t>
            </a:r>
          </a:p>
        </p:txBody>
      </p:sp>
      <p:sp>
        <p:nvSpPr>
          <p:cNvPr name="TextBox 12" id="12"/>
          <p:cNvSpPr txBox="true"/>
          <p:nvPr/>
        </p:nvSpPr>
        <p:spPr>
          <a:xfrm rot="0">
            <a:off x="3382115" y="23617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253086" y="23613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765758" y="3086100"/>
            <a:ext cx="5722918" cy="4737756"/>
          </a:xfrm>
          <a:custGeom>
            <a:avLst/>
            <a:gdLst/>
            <a:ahLst/>
            <a:cxnLst/>
            <a:rect r="r" b="b" t="t" l="l"/>
            <a:pathLst>
              <a:path h="4737756" w="5722918">
                <a:moveTo>
                  <a:pt x="0" y="0"/>
                </a:moveTo>
                <a:lnTo>
                  <a:pt x="5722918" y="0"/>
                </a:lnTo>
                <a:lnTo>
                  <a:pt x="5722918" y="4737756"/>
                </a:lnTo>
                <a:lnTo>
                  <a:pt x="0" y="4737756"/>
                </a:lnTo>
                <a:lnTo>
                  <a:pt x="0" y="0"/>
                </a:lnTo>
                <a:close/>
              </a:path>
            </a:pathLst>
          </a:custGeom>
          <a:blipFill>
            <a:blip r:embed="rId2"/>
            <a:stretch>
              <a:fillRect l="-13453" t="-10319" r="0" b="0"/>
            </a:stretch>
          </a:blipFill>
        </p:spPr>
      </p:sp>
      <p:sp>
        <p:nvSpPr>
          <p:cNvPr name="Freeform 10" id="10"/>
          <p:cNvSpPr/>
          <p:nvPr/>
        </p:nvSpPr>
        <p:spPr>
          <a:xfrm flipH="false" flipV="false" rot="0">
            <a:off x="10499443" y="3253155"/>
            <a:ext cx="5891164" cy="4403645"/>
          </a:xfrm>
          <a:custGeom>
            <a:avLst/>
            <a:gdLst/>
            <a:ahLst/>
            <a:cxnLst/>
            <a:rect r="r" b="b" t="t" l="l"/>
            <a:pathLst>
              <a:path h="4403645" w="5891164">
                <a:moveTo>
                  <a:pt x="0" y="0"/>
                </a:moveTo>
                <a:lnTo>
                  <a:pt x="5891164" y="0"/>
                </a:lnTo>
                <a:lnTo>
                  <a:pt x="5891164" y="4403645"/>
                </a:lnTo>
                <a:lnTo>
                  <a:pt x="0" y="4403645"/>
                </a:lnTo>
                <a:lnTo>
                  <a:pt x="0" y="0"/>
                </a:lnTo>
                <a:close/>
              </a:path>
            </a:pathLst>
          </a:custGeom>
          <a:blipFill>
            <a:blip r:embed="rId3"/>
            <a:stretch>
              <a:fillRect l="0" t="0" r="0" b="0"/>
            </a:stretch>
          </a:blipFill>
        </p:spPr>
      </p:sp>
      <p:sp>
        <p:nvSpPr>
          <p:cNvPr name="TextBox 11" id="11"/>
          <p:cNvSpPr txBox="true"/>
          <p:nvPr/>
        </p:nvSpPr>
        <p:spPr>
          <a:xfrm rot="0">
            <a:off x="5324511" y="766434"/>
            <a:ext cx="6972228"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1/3</a:t>
            </a:r>
          </a:p>
        </p:txBody>
      </p:sp>
      <p:sp>
        <p:nvSpPr>
          <p:cNvPr name="TextBox 12" id="12"/>
          <p:cNvSpPr txBox="true"/>
          <p:nvPr/>
        </p:nvSpPr>
        <p:spPr>
          <a:xfrm rot="0">
            <a:off x="3534515" y="25141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405486" y="25137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627415" y="3307757"/>
            <a:ext cx="5394192" cy="4119814"/>
          </a:xfrm>
          <a:custGeom>
            <a:avLst/>
            <a:gdLst/>
            <a:ahLst/>
            <a:cxnLst/>
            <a:rect r="r" b="b" t="t" l="l"/>
            <a:pathLst>
              <a:path h="4119814" w="5394192">
                <a:moveTo>
                  <a:pt x="0" y="0"/>
                </a:moveTo>
                <a:lnTo>
                  <a:pt x="5394192" y="0"/>
                </a:lnTo>
                <a:lnTo>
                  <a:pt x="5394192" y="4119814"/>
                </a:lnTo>
                <a:lnTo>
                  <a:pt x="0" y="4119814"/>
                </a:lnTo>
                <a:lnTo>
                  <a:pt x="0" y="0"/>
                </a:lnTo>
                <a:close/>
              </a:path>
            </a:pathLst>
          </a:custGeom>
          <a:blipFill>
            <a:blip r:embed="rId2"/>
            <a:stretch>
              <a:fillRect l="0" t="0" r="0" b="0"/>
            </a:stretch>
          </a:blipFill>
        </p:spPr>
      </p:sp>
      <p:sp>
        <p:nvSpPr>
          <p:cNvPr name="Freeform 10" id="10"/>
          <p:cNvSpPr/>
          <p:nvPr/>
        </p:nvSpPr>
        <p:spPr>
          <a:xfrm flipH="false" flipV="false" rot="0">
            <a:off x="10490055" y="3531831"/>
            <a:ext cx="5298796" cy="4119814"/>
          </a:xfrm>
          <a:custGeom>
            <a:avLst/>
            <a:gdLst/>
            <a:ahLst/>
            <a:cxnLst/>
            <a:rect r="r" b="b" t="t" l="l"/>
            <a:pathLst>
              <a:path h="4119814" w="5298796">
                <a:moveTo>
                  <a:pt x="0" y="0"/>
                </a:moveTo>
                <a:lnTo>
                  <a:pt x="5298796" y="0"/>
                </a:lnTo>
                <a:lnTo>
                  <a:pt x="5298796" y="4119814"/>
                </a:lnTo>
                <a:lnTo>
                  <a:pt x="0" y="4119814"/>
                </a:lnTo>
                <a:lnTo>
                  <a:pt x="0" y="0"/>
                </a:lnTo>
                <a:close/>
              </a:path>
            </a:pathLst>
          </a:custGeom>
          <a:blipFill>
            <a:blip r:embed="rId3"/>
            <a:stretch>
              <a:fillRect l="0" t="0" r="0" b="0"/>
            </a:stretch>
          </a:blipFill>
        </p:spPr>
      </p:sp>
      <p:sp>
        <p:nvSpPr>
          <p:cNvPr name="TextBox 11" id="11"/>
          <p:cNvSpPr txBox="true"/>
          <p:nvPr/>
        </p:nvSpPr>
        <p:spPr>
          <a:xfrm rot="0">
            <a:off x="5324511" y="766434"/>
            <a:ext cx="6972228"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1/3</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9857656" y="2938598"/>
            <a:ext cx="6563595" cy="5349330"/>
          </a:xfrm>
          <a:custGeom>
            <a:avLst/>
            <a:gdLst/>
            <a:ahLst/>
            <a:cxnLst/>
            <a:rect r="r" b="b" t="t" l="l"/>
            <a:pathLst>
              <a:path h="5349330" w="6563595">
                <a:moveTo>
                  <a:pt x="0" y="0"/>
                </a:moveTo>
                <a:lnTo>
                  <a:pt x="6563595" y="0"/>
                </a:lnTo>
                <a:lnTo>
                  <a:pt x="6563595" y="5349329"/>
                </a:lnTo>
                <a:lnTo>
                  <a:pt x="0" y="5349329"/>
                </a:lnTo>
                <a:lnTo>
                  <a:pt x="0" y="0"/>
                </a:lnTo>
                <a:close/>
              </a:path>
            </a:pathLst>
          </a:custGeom>
          <a:blipFill>
            <a:blip r:embed="rId2"/>
            <a:stretch>
              <a:fillRect l="0" t="0" r="0" b="0"/>
            </a:stretch>
          </a:blipFill>
        </p:spPr>
      </p:sp>
      <p:sp>
        <p:nvSpPr>
          <p:cNvPr name="Freeform 10" id="10"/>
          <p:cNvSpPr/>
          <p:nvPr/>
        </p:nvSpPr>
        <p:spPr>
          <a:xfrm flipH="false" flipV="false" rot="0">
            <a:off x="2178579" y="3086100"/>
            <a:ext cx="6299772" cy="4900974"/>
          </a:xfrm>
          <a:custGeom>
            <a:avLst/>
            <a:gdLst/>
            <a:ahLst/>
            <a:cxnLst/>
            <a:rect r="r" b="b" t="t" l="l"/>
            <a:pathLst>
              <a:path h="4900974" w="6299772">
                <a:moveTo>
                  <a:pt x="0" y="0"/>
                </a:moveTo>
                <a:lnTo>
                  <a:pt x="6299772" y="0"/>
                </a:lnTo>
                <a:lnTo>
                  <a:pt x="6299772" y="4900974"/>
                </a:lnTo>
                <a:lnTo>
                  <a:pt x="0" y="4900974"/>
                </a:lnTo>
                <a:lnTo>
                  <a:pt x="0" y="0"/>
                </a:lnTo>
                <a:close/>
              </a:path>
            </a:pathLst>
          </a:custGeom>
          <a:blipFill>
            <a:blip r:embed="rId3"/>
            <a:stretch>
              <a:fillRect l="0" t="0" r="0" b="0"/>
            </a:stretch>
          </a:blipFill>
        </p:spPr>
      </p:sp>
      <p:sp>
        <p:nvSpPr>
          <p:cNvPr name="TextBox 11" id="11"/>
          <p:cNvSpPr txBox="true"/>
          <p:nvPr/>
        </p:nvSpPr>
        <p:spPr>
          <a:xfrm rot="0">
            <a:off x="5328465" y="766434"/>
            <a:ext cx="6964320"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1/2</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851959" y="3837748"/>
            <a:ext cx="5291916" cy="4041701"/>
          </a:xfrm>
          <a:custGeom>
            <a:avLst/>
            <a:gdLst/>
            <a:ahLst/>
            <a:cxnLst/>
            <a:rect r="r" b="b" t="t" l="l"/>
            <a:pathLst>
              <a:path h="4041701" w="5291916">
                <a:moveTo>
                  <a:pt x="0" y="0"/>
                </a:moveTo>
                <a:lnTo>
                  <a:pt x="5291916" y="0"/>
                </a:lnTo>
                <a:lnTo>
                  <a:pt x="5291916" y="4041700"/>
                </a:lnTo>
                <a:lnTo>
                  <a:pt x="0" y="4041700"/>
                </a:lnTo>
                <a:lnTo>
                  <a:pt x="0" y="0"/>
                </a:lnTo>
                <a:close/>
              </a:path>
            </a:pathLst>
          </a:custGeom>
          <a:blipFill>
            <a:blip r:embed="rId2"/>
            <a:stretch>
              <a:fillRect l="0" t="0" r="0" b="0"/>
            </a:stretch>
          </a:blipFill>
        </p:spPr>
      </p:sp>
      <p:sp>
        <p:nvSpPr>
          <p:cNvPr name="Freeform 10" id="10"/>
          <p:cNvSpPr/>
          <p:nvPr/>
        </p:nvSpPr>
        <p:spPr>
          <a:xfrm flipH="false" flipV="false" rot="0">
            <a:off x="10664154" y="3974276"/>
            <a:ext cx="4950598" cy="3768643"/>
          </a:xfrm>
          <a:custGeom>
            <a:avLst/>
            <a:gdLst/>
            <a:ahLst/>
            <a:cxnLst/>
            <a:rect r="r" b="b" t="t" l="l"/>
            <a:pathLst>
              <a:path h="3768643" w="4950598">
                <a:moveTo>
                  <a:pt x="0" y="0"/>
                </a:moveTo>
                <a:lnTo>
                  <a:pt x="4950598" y="0"/>
                </a:lnTo>
                <a:lnTo>
                  <a:pt x="4950598" y="3768643"/>
                </a:lnTo>
                <a:lnTo>
                  <a:pt x="0" y="3768643"/>
                </a:lnTo>
                <a:lnTo>
                  <a:pt x="0" y="0"/>
                </a:lnTo>
                <a:close/>
              </a:path>
            </a:pathLst>
          </a:custGeom>
          <a:blipFill>
            <a:blip r:embed="rId3"/>
            <a:stretch>
              <a:fillRect l="0" t="0" r="0" b="0"/>
            </a:stretch>
          </a:blipFill>
        </p:spPr>
      </p:sp>
      <p:sp>
        <p:nvSpPr>
          <p:cNvPr name="TextBox 11" id="11"/>
          <p:cNvSpPr txBox="true"/>
          <p:nvPr/>
        </p:nvSpPr>
        <p:spPr>
          <a:xfrm rot="0">
            <a:off x="5328465" y="766434"/>
            <a:ext cx="6964320"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1/2</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399903" y="559970"/>
            <a:ext cx="5226804" cy="883156"/>
            <a:chOff x="0" y="0"/>
            <a:chExt cx="1813813" cy="306474"/>
          </a:xfrm>
        </p:grpSpPr>
        <p:sp>
          <p:nvSpPr>
            <p:cNvPr name="Freeform 9" id="9"/>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10" id="10"/>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Initialize Base Graph (BG1/BG2)</a:t>
              </a:r>
            </a:p>
          </p:txBody>
        </p:sp>
      </p:grpSp>
      <p:sp>
        <p:nvSpPr>
          <p:cNvPr name="TextBox 11" id="11"/>
          <p:cNvSpPr txBox="true"/>
          <p:nvPr/>
        </p:nvSpPr>
        <p:spPr>
          <a:xfrm rot="0">
            <a:off x="1916210" y="1369436"/>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Program Flow</a:t>
            </a:r>
          </a:p>
        </p:txBody>
      </p:sp>
      <p:grpSp>
        <p:nvGrpSpPr>
          <p:cNvPr name="Group 12" id="12"/>
          <p:cNvGrpSpPr/>
          <p:nvPr/>
        </p:nvGrpSpPr>
        <p:grpSpPr>
          <a:xfrm rot="0">
            <a:off x="6399903" y="1731079"/>
            <a:ext cx="5226804" cy="883156"/>
            <a:chOff x="0" y="0"/>
            <a:chExt cx="1813813" cy="306474"/>
          </a:xfrm>
        </p:grpSpPr>
        <p:sp>
          <p:nvSpPr>
            <p:cNvPr name="Freeform 13" id="13"/>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14" id="14"/>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Construct Expanded H Matrix</a:t>
              </a:r>
            </a:p>
          </p:txBody>
        </p:sp>
      </p:grpSp>
      <p:grpSp>
        <p:nvGrpSpPr>
          <p:cNvPr name="Group 15" id="15"/>
          <p:cNvGrpSpPr/>
          <p:nvPr/>
        </p:nvGrpSpPr>
        <p:grpSpPr>
          <a:xfrm rot="0">
            <a:off x="6399903" y="2903398"/>
            <a:ext cx="5226804" cy="883156"/>
            <a:chOff x="0" y="0"/>
            <a:chExt cx="1813813" cy="306474"/>
          </a:xfrm>
        </p:grpSpPr>
        <p:sp>
          <p:nvSpPr>
            <p:cNvPr name="Freeform 16" id="16"/>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17" id="17"/>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Generate Input Data Block</a:t>
              </a:r>
            </a:p>
          </p:txBody>
        </p:sp>
      </p:grpSp>
      <p:grpSp>
        <p:nvGrpSpPr>
          <p:cNvPr name="Group 18" id="18"/>
          <p:cNvGrpSpPr/>
          <p:nvPr/>
        </p:nvGrpSpPr>
        <p:grpSpPr>
          <a:xfrm rot="0">
            <a:off x="6399903" y="4075717"/>
            <a:ext cx="5226804" cy="883156"/>
            <a:chOff x="0" y="0"/>
            <a:chExt cx="1813813" cy="306474"/>
          </a:xfrm>
        </p:grpSpPr>
        <p:sp>
          <p:nvSpPr>
            <p:cNvPr name="Freeform 19" id="19"/>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20" id="20"/>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Apply LDPC Rules to Encode Data</a:t>
              </a:r>
            </a:p>
          </p:txBody>
        </p:sp>
      </p:grpSp>
      <p:grpSp>
        <p:nvGrpSpPr>
          <p:cNvPr name="Group 21" id="21"/>
          <p:cNvGrpSpPr/>
          <p:nvPr/>
        </p:nvGrpSpPr>
        <p:grpSpPr>
          <a:xfrm rot="0">
            <a:off x="6399903" y="5248036"/>
            <a:ext cx="5226804" cy="883156"/>
            <a:chOff x="0" y="0"/>
            <a:chExt cx="1813813" cy="306474"/>
          </a:xfrm>
        </p:grpSpPr>
        <p:sp>
          <p:nvSpPr>
            <p:cNvPr name="Freeform 22" id="22"/>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23" id="23"/>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Receive Noisy Signal</a:t>
              </a:r>
            </a:p>
          </p:txBody>
        </p:sp>
      </p:grpSp>
      <p:grpSp>
        <p:nvGrpSpPr>
          <p:cNvPr name="Group 24" id="24"/>
          <p:cNvGrpSpPr/>
          <p:nvPr/>
        </p:nvGrpSpPr>
        <p:grpSpPr>
          <a:xfrm rot="0">
            <a:off x="3749159" y="6420355"/>
            <a:ext cx="1574724" cy="1475595"/>
            <a:chOff x="0" y="0"/>
            <a:chExt cx="546463" cy="512063"/>
          </a:xfrm>
        </p:grpSpPr>
        <p:sp>
          <p:nvSpPr>
            <p:cNvPr name="Freeform 25" id="25"/>
            <p:cNvSpPr/>
            <p:nvPr/>
          </p:nvSpPr>
          <p:spPr>
            <a:xfrm flipH="false" flipV="false" rot="0">
              <a:off x="0" y="0"/>
              <a:ext cx="546463" cy="512063"/>
            </a:xfrm>
            <a:custGeom>
              <a:avLst/>
              <a:gdLst/>
              <a:ahLst/>
              <a:cxnLst/>
              <a:rect r="r" b="b" t="t" l="l"/>
              <a:pathLst>
                <a:path h="512063" w="546463">
                  <a:moveTo>
                    <a:pt x="250735" y="0"/>
                  </a:moveTo>
                  <a:lnTo>
                    <a:pt x="295728" y="0"/>
                  </a:lnTo>
                  <a:cubicBezTo>
                    <a:pt x="434205" y="0"/>
                    <a:pt x="546463" y="112258"/>
                    <a:pt x="546463" y="250735"/>
                  </a:cubicBezTo>
                  <a:lnTo>
                    <a:pt x="546463" y="261329"/>
                  </a:lnTo>
                  <a:cubicBezTo>
                    <a:pt x="546463" y="327827"/>
                    <a:pt x="520046" y="391603"/>
                    <a:pt x="473024" y="438625"/>
                  </a:cubicBezTo>
                  <a:cubicBezTo>
                    <a:pt x="426003" y="485647"/>
                    <a:pt x="362227" y="512063"/>
                    <a:pt x="295728" y="512063"/>
                  </a:cubicBezTo>
                  <a:lnTo>
                    <a:pt x="250735" y="512063"/>
                  </a:lnTo>
                  <a:cubicBezTo>
                    <a:pt x="184236" y="512063"/>
                    <a:pt x="120460" y="485647"/>
                    <a:pt x="73438" y="438625"/>
                  </a:cubicBezTo>
                  <a:cubicBezTo>
                    <a:pt x="26417" y="391603"/>
                    <a:pt x="0" y="327827"/>
                    <a:pt x="0" y="261329"/>
                  </a:cubicBezTo>
                  <a:lnTo>
                    <a:pt x="0" y="250735"/>
                  </a:lnTo>
                  <a:cubicBezTo>
                    <a:pt x="0" y="184236"/>
                    <a:pt x="26417" y="120460"/>
                    <a:pt x="73438" y="73438"/>
                  </a:cubicBezTo>
                  <a:cubicBezTo>
                    <a:pt x="120460" y="26417"/>
                    <a:pt x="184236" y="0"/>
                    <a:pt x="250735" y="0"/>
                  </a:cubicBezTo>
                  <a:close/>
                </a:path>
              </a:pathLst>
            </a:custGeom>
            <a:solidFill>
              <a:srgbClr val="FFC2CA"/>
            </a:solidFill>
          </p:spPr>
        </p:sp>
        <p:sp>
          <p:nvSpPr>
            <p:cNvPr name="TextBox 26" id="26"/>
            <p:cNvSpPr txBox="true"/>
            <p:nvPr/>
          </p:nvSpPr>
          <p:spPr>
            <a:xfrm>
              <a:off x="0" y="-38100"/>
              <a:ext cx="546463" cy="55016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ea typeface="Canva Sans"/>
                  <a:cs typeface="Canva Sans"/>
                  <a:sym typeface="Canva Sans"/>
                </a:rPr>
                <a:t>Belief Propagation (Soft Decoding)</a:t>
              </a:r>
            </a:p>
          </p:txBody>
        </p:sp>
      </p:grpSp>
      <p:grpSp>
        <p:nvGrpSpPr>
          <p:cNvPr name="Group 27" id="27"/>
          <p:cNvGrpSpPr/>
          <p:nvPr/>
        </p:nvGrpSpPr>
        <p:grpSpPr>
          <a:xfrm rot="0">
            <a:off x="8018258" y="6420355"/>
            <a:ext cx="1574724" cy="1475595"/>
            <a:chOff x="0" y="0"/>
            <a:chExt cx="546463" cy="512063"/>
          </a:xfrm>
        </p:grpSpPr>
        <p:sp>
          <p:nvSpPr>
            <p:cNvPr name="Freeform 28" id="28"/>
            <p:cNvSpPr/>
            <p:nvPr/>
          </p:nvSpPr>
          <p:spPr>
            <a:xfrm flipH="false" flipV="false" rot="0">
              <a:off x="0" y="0"/>
              <a:ext cx="546463" cy="512063"/>
            </a:xfrm>
            <a:custGeom>
              <a:avLst/>
              <a:gdLst/>
              <a:ahLst/>
              <a:cxnLst/>
              <a:rect r="r" b="b" t="t" l="l"/>
              <a:pathLst>
                <a:path h="512063" w="546463">
                  <a:moveTo>
                    <a:pt x="250735" y="0"/>
                  </a:moveTo>
                  <a:lnTo>
                    <a:pt x="295728" y="0"/>
                  </a:lnTo>
                  <a:cubicBezTo>
                    <a:pt x="434205" y="0"/>
                    <a:pt x="546463" y="112258"/>
                    <a:pt x="546463" y="250735"/>
                  </a:cubicBezTo>
                  <a:lnTo>
                    <a:pt x="546463" y="261329"/>
                  </a:lnTo>
                  <a:cubicBezTo>
                    <a:pt x="546463" y="327827"/>
                    <a:pt x="520046" y="391603"/>
                    <a:pt x="473024" y="438625"/>
                  </a:cubicBezTo>
                  <a:cubicBezTo>
                    <a:pt x="426003" y="485647"/>
                    <a:pt x="362227" y="512063"/>
                    <a:pt x="295728" y="512063"/>
                  </a:cubicBezTo>
                  <a:lnTo>
                    <a:pt x="250735" y="512063"/>
                  </a:lnTo>
                  <a:cubicBezTo>
                    <a:pt x="184236" y="512063"/>
                    <a:pt x="120460" y="485647"/>
                    <a:pt x="73438" y="438625"/>
                  </a:cubicBezTo>
                  <a:cubicBezTo>
                    <a:pt x="26417" y="391603"/>
                    <a:pt x="0" y="327827"/>
                    <a:pt x="0" y="261329"/>
                  </a:cubicBezTo>
                  <a:lnTo>
                    <a:pt x="0" y="250735"/>
                  </a:lnTo>
                  <a:cubicBezTo>
                    <a:pt x="0" y="184236"/>
                    <a:pt x="26417" y="120460"/>
                    <a:pt x="73438" y="73438"/>
                  </a:cubicBezTo>
                  <a:cubicBezTo>
                    <a:pt x="120460" y="26417"/>
                    <a:pt x="184236" y="0"/>
                    <a:pt x="250735" y="0"/>
                  </a:cubicBezTo>
                  <a:close/>
                </a:path>
              </a:pathLst>
            </a:custGeom>
            <a:solidFill>
              <a:srgbClr val="FFC2CA"/>
            </a:solidFill>
          </p:spPr>
        </p:sp>
        <p:sp>
          <p:nvSpPr>
            <p:cNvPr name="TextBox 29" id="29"/>
            <p:cNvSpPr txBox="true"/>
            <p:nvPr/>
          </p:nvSpPr>
          <p:spPr>
            <a:xfrm>
              <a:off x="0" y="-38100"/>
              <a:ext cx="546463" cy="55016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ea typeface="Canva Sans"/>
                  <a:cs typeface="Canva Sans"/>
                  <a:sym typeface="Canva Sans"/>
                </a:rPr>
                <a:t>Output Decoded </a:t>
              </a:r>
            </a:p>
            <a:p>
              <a:pPr algn="ctr">
                <a:lnSpc>
                  <a:spcPts val="2659"/>
                </a:lnSpc>
              </a:pPr>
              <a:r>
                <a:rPr lang="en-US" sz="1899">
                  <a:solidFill>
                    <a:srgbClr val="000000"/>
                  </a:solidFill>
                  <a:latin typeface="Canva Sans"/>
                  <a:ea typeface="Canva Sans"/>
                  <a:cs typeface="Canva Sans"/>
                  <a:sym typeface="Canva Sans"/>
                </a:rPr>
                <a:t>Data block</a:t>
              </a:r>
            </a:p>
          </p:txBody>
        </p:sp>
      </p:grpSp>
      <p:grpSp>
        <p:nvGrpSpPr>
          <p:cNvPr name="Group 30" id="30"/>
          <p:cNvGrpSpPr/>
          <p:nvPr/>
        </p:nvGrpSpPr>
        <p:grpSpPr>
          <a:xfrm rot="0">
            <a:off x="12625820" y="1420572"/>
            <a:ext cx="1574724" cy="1475595"/>
            <a:chOff x="0" y="0"/>
            <a:chExt cx="546463" cy="512063"/>
          </a:xfrm>
        </p:grpSpPr>
        <p:sp>
          <p:nvSpPr>
            <p:cNvPr name="Freeform 31" id="31"/>
            <p:cNvSpPr/>
            <p:nvPr/>
          </p:nvSpPr>
          <p:spPr>
            <a:xfrm flipH="false" flipV="false" rot="0">
              <a:off x="0" y="0"/>
              <a:ext cx="546463" cy="512063"/>
            </a:xfrm>
            <a:custGeom>
              <a:avLst/>
              <a:gdLst/>
              <a:ahLst/>
              <a:cxnLst/>
              <a:rect r="r" b="b" t="t" l="l"/>
              <a:pathLst>
                <a:path h="512063" w="546463">
                  <a:moveTo>
                    <a:pt x="250735" y="0"/>
                  </a:moveTo>
                  <a:lnTo>
                    <a:pt x="295728" y="0"/>
                  </a:lnTo>
                  <a:cubicBezTo>
                    <a:pt x="434205" y="0"/>
                    <a:pt x="546463" y="112258"/>
                    <a:pt x="546463" y="250735"/>
                  </a:cubicBezTo>
                  <a:lnTo>
                    <a:pt x="546463" y="261329"/>
                  </a:lnTo>
                  <a:cubicBezTo>
                    <a:pt x="546463" y="327827"/>
                    <a:pt x="520046" y="391603"/>
                    <a:pt x="473024" y="438625"/>
                  </a:cubicBezTo>
                  <a:cubicBezTo>
                    <a:pt x="426003" y="485647"/>
                    <a:pt x="362227" y="512063"/>
                    <a:pt x="295728" y="512063"/>
                  </a:cubicBezTo>
                  <a:lnTo>
                    <a:pt x="250735" y="512063"/>
                  </a:lnTo>
                  <a:cubicBezTo>
                    <a:pt x="184236" y="512063"/>
                    <a:pt x="120460" y="485647"/>
                    <a:pt x="73438" y="438625"/>
                  </a:cubicBezTo>
                  <a:cubicBezTo>
                    <a:pt x="26417" y="391603"/>
                    <a:pt x="0" y="327827"/>
                    <a:pt x="0" y="261329"/>
                  </a:cubicBezTo>
                  <a:lnTo>
                    <a:pt x="0" y="250735"/>
                  </a:lnTo>
                  <a:cubicBezTo>
                    <a:pt x="0" y="184236"/>
                    <a:pt x="26417" y="120460"/>
                    <a:pt x="73438" y="73438"/>
                  </a:cubicBezTo>
                  <a:cubicBezTo>
                    <a:pt x="120460" y="26417"/>
                    <a:pt x="184236" y="0"/>
                    <a:pt x="250735" y="0"/>
                  </a:cubicBezTo>
                  <a:close/>
                </a:path>
              </a:pathLst>
            </a:custGeom>
            <a:solidFill>
              <a:srgbClr val="FFC2CA"/>
            </a:solidFill>
          </p:spPr>
        </p:sp>
        <p:sp>
          <p:nvSpPr>
            <p:cNvPr name="TextBox 32" id="32"/>
            <p:cNvSpPr txBox="true"/>
            <p:nvPr/>
          </p:nvSpPr>
          <p:spPr>
            <a:xfrm>
              <a:off x="0" y="-38100"/>
              <a:ext cx="546463" cy="55016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ea typeface="Canva Sans"/>
                  <a:cs typeface="Canva Sans"/>
                  <a:sym typeface="Canva Sans"/>
                </a:rPr>
                <a:t>Modulate via BPSK</a:t>
              </a:r>
            </a:p>
          </p:txBody>
        </p:sp>
      </p:grpSp>
      <p:grpSp>
        <p:nvGrpSpPr>
          <p:cNvPr name="Group 33" id="33"/>
          <p:cNvGrpSpPr/>
          <p:nvPr/>
        </p:nvGrpSpPr>
        <p:grpSpPr>
          <a:xfrm rot="0">
            <a:off x="8661643" y="1443126"/>
            <a:ext cx="287953" cy="28795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35" id="35"/>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8661643" y="2614235"/>
            <a:ext cx="287953" cy="28795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38" id="38"/>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8661643" y="3785344"/>
            <a:ext cx="287953" cy="28795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41" id="41"/>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8661643" y="4956453"/>
            <a:ext cx="287953" cy="28795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44" id="44"/>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8661643" y="6127562"/>
            <a:ext cx="287953" cy="287953"/>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47" id="47"/>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Program Flow</a:t>
            </a:r>
          </a:p>
        </p:txBody>
      </p:sp>
      <p:sp>
        <p:nvSpPr>
          <p:cNvPr name="AutoShape 49" id="49"/>
          <p:cNvSpPr/>
          <p:nvPr/>
        </p:nvSpPr>
        <p:spPr>
          <a:xfrm>
            <a:off x="4536521" y="5689614"/>
            <a:ext cx="1863311" cy="0"/>
          </a:xfrm>
          <a:prstGeom prst="line">
            <a:avLst/>
          </a:prstGeom>
          <a:ln cap="flat" w="28575">
            <a:solidFill>
              <a:srgbClr val="000000"/>
            </a:solidFill>
            <a:prstDash val="solid"/>
            <a:headEnd type="none" len="sm" w="sm"/>
            <a:tailEnd type="none" len="sm" w="sm"/>
          </a:ln>
        </p:spPr>
      </p:sp>
      <p:sp>
        <p:nvSpPr>
          <p:cNvPr name="AutoShape 50" id="50"/>
          <p:cNvSpPr/>
          <p:nvPr/>
        </p:nvSpPr>
        <p:spPr>
          <a:xfrm flipH="true">
            <a:off x="4536521" y="5690160"/>
            <a:ext cx="14448" cy="730195"/>
          </a:xfrm>
          <a:prstGeom prst="line">
            <a:avLst/>
          </a:prstGeom>
          <a:ln cap="flat" w="28575">
            <a:solidFill>
              <a:srgbClr val="000000"/>
            </a:solidFill>
            <a:prstDash val="solid"/>
            <a:headEnd type="none" len="sm" w="sm"/>
            <a:tailEnd type="arrow" len="sm" w="med"/>
          </a:ln>
        </p:spPr>
      </p:sp>
      <p:sp>
        <p:nvSpPr>
          <p:cNvPr name="AutoShape 51" id="51"/>
          <p:cNvSpPr/>
          <p:nvPr/>
        </p:nvSpPr>
        <p:spPr>
          <a:xfrm>
            <a:off x="11578997" y="5675156"/>
            <a:ext cx="1786307" cy="0"/>
          </a:xfrm>
          <a:prstGeom prst="line">
            <a:avLst/>
          </a:prstGeom>
          <a:ln cap="flat" w="28575">
            <a:solidFill>
              <a:srgbClr val="000000"/>
            </a:solidFill>
            <a:prstDash val="solid"/>
            <a:headEnd type="none" len="sm" w="sm"/>
            <a:tailEnd type="none" len="sm" w="sm"/>
          </a:ln>
        </p:spPr>
      </p:sp>
      <p:sp>
        <p:nvSpPr>
          <p:cNvPr name="AutoShape 52" id="52"/>
          <p:cNvSpPr/>
          <p:nvPr/>
        </p:nvSpPr>
        <p:spPr>
          <a:xfrm flipH="true">
            <a:off x="13361967" y="5675156"/>
            <a:ext cx="3337" cy="725645"/>
          </a:xfrm>
          <a:prstGeom prst="line">
            <a:avLst/>
          </a:prstGeom>
          <a:ln cap="flat" w="28575">
            <a:solidFill>
              <a:srgbClr val="000000"/>
            </a:solidFill>
            <a:prstDash val="solid"/>
            <a:headEnd type="none" len="sm" w="sm"/>
            <a:tailEnd type="arrow" len="sm" w="med"/>
          </a:ln>
        </p:spPr>
      </p:sp>
      <p:sp>
        <p:nvSpPr>
          <p:cNvPr name="AutoShape 53" id="53"/>
          <p:cNvSpPr/>
          <p:nvPr/>
        </p:nvSpPr>
        <p:spPr>
          <a:xfrm flipV="true">
            <a:off x="11626707" y="2158370"/>
            <a:ext cx="999113" cy="0"/>
          </a:xfrm>
          <a:prstGeom prst="line">
            <a:avLst/>
          </a:prstGeom>
          <a:ln cap="flat" w="28575">
            <a:solidFill>
              <a:srgbClr val="000000"/>
            </a:solidFill>
            <a:prstDash val="solid"/>
            <a:headEnd type="none" len="sm" w="sm"/>
            <a:tailEnd type="none" len="sm" w="sm"/>
          </a:ln>
        </p:spPr>
      </p:sp>
      <p:grpSp>
        <p:nvGrpSpPr>
          <p:cNvPr name="Group 54" id="54"/>
          <p:cNvGrpSpPr/>
          <p:nvPr/>
        </p:nvGrpSpPr>
        <p:grpSpPr>
          <a:xfrm rot="0">
            <a:off x="12577942" y="6420355"/>
            <a:ext cx="1574724" cy="1475595"/>
            <a:chOff x="0" y="0"/>
            <a:chExt cx="546463" cy="512063"/>
          </a:xfrm>
        </p:grpSpPr>
        <p:sp>
          <p:nvSpPr>
            <p:cNvPr name="Freeform 55" id="55"/>
            <p:cNvSpPr/>
            <p:nvPr/>
          </p:nvSpPr>
          <p:spPr>
            <a:xfrm flipH="false" flipV="false" rot="0">
              <a:off x="0" y="0"/>
              <a:ext cx="546463" cy="512063"/>
            </a:xfrm>
            <a:custGeom>
              <a:avLst/>
              <a:gdLst/>
              <a:ahLst/>
              <a:cxnLst/>
              <a:rect r="r" b="b" t="t" l="l"/>
              <a:pathLst>
                <a:path h="512063" w="546463">
                  <a:moveTo>
                    <a:pt x="250735" y="0"/>
                  </a:moveTo>
                  <a:lnTo>
                    <a:pt x="295728" y="0"/>
                  </a:lnTo>
                  <a:cubicBezTo>
                    <a:pt x="434205" y="0"/>
                    <a:pt x="546463" y="112258"/>
                    <a:pt x="546463" y="250735"/>
                  </a:cubicBezTo>
                  <a:lnTo>
                    <a:pt x="546463" y="261329"/>
                  </a:lnTo>
                  <a:cubicBezTo>
                    <a:pt x="546463" y="327827"/>
                    <a:pt x="520046" y="391603"/>
                    <a:pt x="473024" y="438625"/>
                  </a:cubicBezTo>
                  <a:cubicBezTo>
                    <a:pt x="426003" y="485647"/>
                    <a:pt x="362227" y="512063"/>
                    <a:pt x="295728" y="512063"/>
                  </a:cubicBezTo>
                  <a:lnTo>
                    <a:pt x="250735" y="512063"/>
                  </a:lnTo>
                  <a:cubicBezTo>
                    <a:pt x="184236" y="512063"/>
                    <a:pt x="120460" y="485647"/>
                    <a:pt x="73438" y="438625"/>
                  </a:cubicBezTo>
                  <a:cubicBezTo>
                    <a:pt x="26417" y="391603"/>
                    <a:pt x="0" y="327827"/>
                    <a:pt x="0" y="261329"/>
                  </a:cubicBezTo>
                  <a:lnTo>
                    <a:pt x="0" y="250735"/>
                  </a:lnTo>
                  <a:cubicBezTo>
                    <a:pt x="0" y="184236"/>
                    <a:pt x="26417" y="120460"/>
                    <a:pt x="73438" y="73438"/>
                  </a:cubicBezTo>
                  <a:cubicBezTo>
                    <a:pt x="120460" y="26417"/>
                    <a:pt x="184236" y="0"/>
                    <a:pt x="250735" y="0"/>
                  </a:cubicBezTo>
                  <a:close/>
                </a:path>
              </a:pathLst>
            </a:custGeom>
            <a:solidFill>
              <a:srgbClr val="FFC2CA"/>
            </a:solidFill>
          </p:spPr>
        </p:sp>
        <p:sp>
          <p:nvSpPr>
            <p:cNvPr name="TextBox 56" id="56"/>
            <p:cNvSpPr txBox="true"/>
            <p:nvPr/>
          </p:nvSpPr>
          <p:spPr>
            <a:xfrm>
              <a:off x="0" y="-38100"/>
              <a:ext cx="546463" cy="550163"/>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ea typeface="Canva Sans"/>
                  <a:cs typeface="Canva Sans"/>
                  <a:sym typeface="Canva Sans"/>
                </a:rPr>
                <a:t>Bit Thresholding (Hard Decoding)</a:t>
              </a:r>
            </a:p>
          </p:txBody>
        </p:sp>
      </p:grpSp>
      <p:sp>
        <p:nvSpPr>
          <p:cNvPr name="AutoShape 57" id="57"/>
          <p:cNvSpPr/>
          <p:nvPr/>
        </p:nvSpPr>
        <p:spPr>
          <a:xfrm flipV="true">
            <a:off x="5323883" y="7158152"/>
            <a:ext cx="2694375" cy="14458"/>
          </a:xfrm>
          <a:prstGeom prst="line">
            <a:avLst/>
          </a:prstGeom>
          <a:ln cap="flat" w="28575">
            <a:solidFill>
              <a:srgbClr val="000000"/>
            </a:solidFill>
            <a:prstDash val="solid"/>
            <a:headEnd type="none" len="sm" w="sm"/>
            <a:tailEnd type="arrow" len="sm" w="med"/>
          </a:ln>
        </p:spPr>
      </p:sp>
      <p:sp>
        <p:nvSpPr>
          <p:cNvPr name="AutoShape 58" id="58"/>
          <p:cNvSpPr/>
          <p:nvPr/>
        </p:nvSpPr>
        <p:spPr>
          <a:xfrm flipH="true">
            <a:off x="9592982" y="7158152"/>
            <a:ext cx="2984960" cy="0"/>
          </a:xfrm>
          <a:prstGeom prst="line">
            <a:avLst/>
          </a:prstGeom>
          <a:ln cap="flat" w="28575">
            <a:solidFill>
              <a:srgbClr val="000000"/>
            </a:solidFill>
            <a:prstDash val="solid"/>
            <a:headEnd type="none" len="sm" w="sm"/>
            <a:tailEnd type="arrow" len="sm" w="med"/>
          </a:ln>
        </p:spPr>
      </p:sp>
      <p:grpSp>
        <p:nvGrpSpPr>
          <p:cNvPr name="Group 59" id="59"/>
          <p:cNvGrpSpPr/>
          <p:nvPr/>
        </p:nvGrpSpPr>
        <p:grpSpPr>
          <a:xfrm rot="0">
            <a:off x="6192218" y="8619850"/>
            <a:ext cx="5226804" cy="883156"/>
            <a:chOff x="0" y="0"/>
            <a:chExt cx="1813813" cy="306474"/>
          </a:xfrm>
        </p:grpSpPr>
        <p:sp>
          <p:nvSpPr>
            <p:cNvPr name="Freeform 60" id="60"/>
            <p:cNvSpPr/>
            <p:nvPr/>
          </p:nvSpPr>
          <p:spPr>
            <a:xfrm flipH="false" flipV="false" rot="0">
              <a:off x="0" y="0"/>
              <a:ext cx="1813813" cy="306474"/>
            </a:xfrm>
            <a:custGeom>
              <a:avLst/>
              <a:gdLst/>
              <a:ahLst/>
              <a:cxnLst/>
              <a:rect r="r" b="b" t="t" l="l"/>
              <a:pathLst>
                <a:path h="306474" w="1813813">
                  <a:moveTo>
                    <a:pt x="0" y="0"/>
                  </a:moveTo>
                  <a:lnTo>
                    <a:pt x="1813813" y="0"/>
                  </a:lnTo>
                  <a:lnTo>
                    <a:pt x="1813813" y="306474"/>
                  </a:lnTo>
                  <a:lnTo>
                    <a:pt x="0" y="306474"/>
                  </a:lnTo>
                  <a:close/>
                </a:path>
              </a:pathLst>
            </a:custGeom>
            <a:solidFill>
              <a:srgbClr val="FFC2CA"/>
            </a:solidFill>
          </p:spPr>
        </p:sp>
        <p:sp>
          <p:nvSpPr>
            <p:cNvPr name="TextBox 61" id="61"/>
            <p:cNvSpPr txBox="true"/>
            <p:nvPr/>
          </p:nvSpPr>
          <p:spPr>
            <a:xfrm>
              <a:off x="0" y="-38100"/>
              <a:ext cx="1813813" cy="344574"/>
            </a:xfrm>
            <a:prstGeom prst="rect">
              <a:avLst/>
            </a:prstGeom>
          </p:spPr>
          <p:txBody>
            <a:bodyPr anchor="ctr" rtlCol="false" tIns="50800" lIns="50800" bIns="50800" rIns="50800"/>
            <a:lstStyle/>
            <a:p>
              <a:pPr algn="ctr">
                <a:lnSpc>
                  <a:spcPts val="3359"/>
                </a:lnSpc>
              </a:pPr>
              <a:r>
                <a:rPr lang="en-US" sz="2399">
                  <a:solidFill>
                    <a:srgbClr val="000000"/>
                  </a:solidFill>
                  <a:latin typeface="Canva Sans"/>
                  <a:ea typeface="Canva Sans"/>
                  <a:cs typeface="Canva Sans"/>
                  <a:sym typeface="Canva Sans"/>
                </a:rPr>
                <a:t>Output Signal - s</a:t>
              </a:r>
            </a:p>
          </p:txBody>
        </p:sp>
      </p:grpSp>
      <p:grpSp>
        <p:nvGrpSpPr>
          <p:cNvPr name="Group 62" id="62"/>
          <p:cNvGrpSpPr/>
          <p:nvPr/>
        </p:nvGrpSpPr>
        <p:grpSpPr>
          <a:xfrm rot="0">
            <a:off x="8429625" y="7905475"/>
            <a:ext cx="714375" cy="71437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0000"/>
            </a:solidFill>
          </p:spPr>
        </p:sp>
        <p:sp>
          <p:nvSpPr>
            <p:cNvPr name="TextBox 64" id="64"/>
            <p:cNvSpPr txBox="true"/>
            <p:nvPr/>
          </p:nvSpPr>
          <p:spPr>
            <a:xfrm>
              <a:off x="203200" y="-38100"/>
              <a:ext cx="406400" cy="749300"/>
            </a:xfrm>
            <a:prstGeom prst="rect">
              <a:avLst/>
            </a:prstGeom>
          </p:spPr>
          <p:txBody>
            <a:bodyPr anchor="ctr" rtlCol="false" tIns="50800" lIns="50800" bIns="50800" rIns="50800"/>
            <a:lstStyle/>
            <a:p>
              <a:pPr algn="ctr">
                <a:lnSpc>
                  <a:spcPts val="2659"/>
                </a:lnSpc>
              </a:pPr>
            </a:p>
          </p:txBody>
        </p:sp>
      </p:grpSp>
      <p:sp>
        <p:nvSpPr>
          <p:cNvPr name="AutoShape 65" id="65"/>
          <p:cNvSpPr/>
          <p:nvPr/>
        </p:nvSpPr>
        <p:spPr>
          <a:xfrm flipH="true">
            <a:off x="11606921" y="2158370"/>
            <a:ext cx="1018899" cy="46584"/>
          </a:xfrm>
          <a:prstGeom prst="line">
            <a:avLst/>
          </a:prstGeom>
          <a:ln cap="flat" w="28575">
            <a:solidFill>
              <a:srgbClr val="000000"/>
            </a:solidFill>
            <a:prstDash val="solid"/>
            <a:headEnd type="none" len="sm" w="sm"/>
            <a:tailEnd type="arrow" len="sm" w="med"/>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368908" y="3086100"/>
            <a:ext cx="5398498" cy="4558672"/>
          </a:xfrm>
          <a:custGeom>
            <a:avLst/>
            <a:gdLst/>
            <a:ahLst/>
            <a:cxnLst/>
            <a:rect r="r" b="b" t="t" l="l"/>
            <a:pathLst>
              <a:path h="4558672" w="5398498">
                <a:moveTo>
                  <a:pt x="0" y="0"/>
                </a:moveTo>
                <a:lnTo>
                  <a:pt x="5398498" y="0"/>
                </a:lnTo>
                <a:lnTo>
                  <a:pt x="5398498" y="4558672"/>
                </a:lnTo>
                <a:lnTo>
                  <a:pt x="0" y="4558672"/>
                </a:lnTo>
                <a:lnTo>
                  <a:pt x="0" y="0"/>
                </a:lnTo>
                <a:close/>
              </a:path>
            </a:pathLst>
          </a:custGeom>
          <a:blipFill>
            <a:blip r:embed="rId2"/>
            <a:stretch>
              <a:fillRect l="-1559" t="0" r="-2839" b="-4468"/>
            </a:stretch>
          </a:blipFill>
        </p:spPr>
      </p:sp>
      <p:sp>
        <p:nvSpPr>
          <p:cNvPr name="Freeform 10" id="10"/>
          <p:cNvSpPr/>
          <p:nvPr/>
        </p:nvSpPr>
        <p:spPr>
          <a:xfrm flipH="false" flipV="false" rot="0">
            <a:off x="2115660" y="2938598"/>
            <a:ext cx="6413514" cy="5078669"/>
          </a:xfrm>
          <a:custGeom>
            <a:avLst/>
            <a:gdLst/>
            <a:ahLst/>
            <a:cxnLst/>
            <a:rect r="r" b="b" t="t" l="l"/>
            <a:pathLst>
              <a:path h="5078669" w="6413514">
                <a:moveTo>
                  <a:pt x="0" y="0"/>
                </a:moveTo>
                <a:lnTo>
                  <a:pt x="6413514" y="0"/>
                </a:lnTo>
                <a:lnTo>
                  <a:pt x="6413514" y="5078668"/>
                </a:lnTo>
                <a:lnTo>
                  <a:pt x="0" y="5078668"/>
                </a:lnTo>
                <a:lnTo>
                  <a:pt x="0" y="0"/>
                </a:lnTo>
                <a:close/>
              </a:path>
            </a:pathLst>
          </a:custGeom>
          <a:blipFill>
            <a:blip r:embed="rId3"/>
            <a:stretch>
              <a:fillRect l="0" t="0" r="0" b="0"/>
            </a:stretch>
          </a:blipFill>
        </p:spPr>
      </p:sp>
      <p:sp>
        <p:nvSpPr>
          <p:cNvPr name="TextBox 11" id="11"/>
          <p:cNvSpPr txBox="true"/>
          <p:nvPr/>
        </p:nvSpPr>
        <p:spPr>
          <a:xfrm rot="0">
            <a:off x="5293560" y="766434"/>
            <a:ext cx="7034129"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3/5</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700580" y="3651911"/>
            <a:ext cx="5365896" cy="4013187"/>
          </a:xfrm>
          <a:custGeom>
            <a:avLst/>
            <a:gdLst/>
            <a:ahLst/>
            <a:cxnLst/>
            <a:rect r="r" b="b" t="t" l="l"/>
            <a:pathLst>
              <a:path h="4013187" w="5365896">
                <a:moveTo>
                  <a:pt x="0" y="0"/>
                </a:moveTo>
                <a:lnTo>
                  <a:pt x="5365896" y="0"/>
                </a:lnTo>
                <a:lnTo>
                  <a:pt x="5365896" y="4013187"/>
                </a:lnTo>
                <a:lnTo>
                  <a:pt x="0" y="4013187"/>
                </a:lnTo>
                <a:lnTo>
                  <a:pt x="0" y="0"/>
                </a:lnTo>
                <a:close/>
              </a:path>
            </a:pathLst>
          </a:custGeom>
          <a:blipFill>
            <a:blip r:embed="rId2"/>
            <a:stretch>
              <a:fillRect l="-2277" t="0" r="0" b="0"/>
            </a:stretch>
          </a:blipFill>
        </p:spPr>
      </p:sp>
      <p:sp>
        <p:nvSpPr>
          <p:cNvPr name="Freeform 10" id="10"/>
          <p:cNvSpPr/>
          <p:nvPr/>
        </p:nvSpPr>
        <p:spPr>
          <a:xfrm flipH="false" flipV="false" rot="0">
            <a:off x="10550387" y="3458992"/>
            <a:ext cx="5626281" cy="4399026"/>
          </a:xfrm>
          <a:custGeom>
            <a:avLst/>
            <a:gdLst/>
            <a:ahLst/>
            <a:cxnLst/>
            <a:rect r="r" b="b" t="t" l="l"/>
            <a:pathLst>
              <a:path h="4399026" w="5626281">
                <a:moveTo>
                  <a:pt x="0" y="0"/>
                </a:moveTo>
                <a:lnTo>
                  <a:pt x="5626281" y="0"/>
                </a:lnTo>
                <a:lnTo>
                  <a:pt x="5626281" y="4399025"/>
                </a:lnTo>
                <a:lnTo>
                  <a:pt x="0" y="4399025"/>
                </a:lnTo>
                <a:lnTo>
                  <a:pt x="0" y="0"/>
                </a:lnTo>
                <a:close/>
              </a:path>
            </a:pathLst>
          </a:custGeom>
          <a:blipFill>
            <a:blip r:embed="rId3"/>
            <a:stretch>
              <a:fillRect l="0" t="0" r="-724" b="0"/>
            </a:stretch>
          </a:blipFill>
        </p:spPr>
      </p:sp>
      <p:sp>
        <p:nvSpPr>
          <p:cNvPr name="TextBox 11" id="11"/>
          <p:cNvSpPr txBox="true"/>
          <p:nvPr/>
        </p:nvSpPr>
        <p:spPr>
          <a:xfrm rot="0">
            <a:off x="5293560" y="766434"/>
            <a:ext cx="7034129"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3/5</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572730" y="2285757"/>
            <a:ext cx="7466232" cy="6075647"/>
          </a:xfrm>
          <a:custGeom>
            <a:avLst/>
            <a:gdLst/>
            <a:ahLst/>
            <a:cxnLst/>
            <a:rect r="r" b="b" t="t" l="l"/>
            <a:pathLst>
              <a:path h="6075647" w="7466232">
                <a:moveTo>
                  <a:pt x="0" y="0"/>
                </a:moveTo>
                <a:lnTo>
                  <a:pt x="7466232" y="0"/>
                </a:lnTo>
                <a:lnTo>
                  <a:pt x="7466232" y="6075647"/>
                </a:lnTo>
                <a:lnTo>
                  <a:pt x="0" y="6075647"/>
                </a:lnTo>
                <a:lnTo>
                  <a:pt x="0" y="0"/>
                </a:lnTo>
                <a:close/>
              </a:path>
            </a:pathLst>
          </a:custGeom>
          <a:blipFill>
            <a:blip r:embed="rId2"/>
            <a:stretch>
              <a:fillRect l="0" t="0" r="0" b="0"/>
            </a:stretch>
          </a:blipFill>
        </p:spPr>
      </p:sp>
      <p:sp>
        <p:nvSpPr>
          <p:cNvPr name="TextBox 9" id="9"/>
          <p:cNvSpPr txBox="true"/>
          <p:nvPr/>
        </p:nvSpPr>
        <p:spPr>
          <a:xfrm rot="0">
            <a:off x="3714690" y="785484"/>
            <a:ext cx="10191870" cy="994593"/>
          </a:xfrm>
          <a:prstGeom prst="rect">
            <a:avLst/>
          </a:prstGeom>
        </p:spPr>
        <p:txBody>
          <a:bodyPr anchor="t" rtlCol="false" tIns="0" lIns="0" bIns="0" rIns="0">
            <a:spAutoFit/>
          </a:bodyPr>
          <a:lstStyle/>
          <a:p>
            <a:pPr algn="ctr">
              <a:lnSpc>
                <a:spcPts val="8179"/>
              </a:lnSpc>
            </a:pPr>
            <a:r>
              <a:rPr lang="en-US" sz="5842" b="true">
                <a:solidFill>
                  <a:srgbClr val="000000"/>
                </a:solidFill>
                <a:latin typeface="Canva Sans Bold"/>
                <a:ea typeface="Canva Sans Bold"/>
                <a:cs typeface="Canva Sans Bold"/>
                <a:sym typeface="Canva Sans Bold"/>
              </a:rPr>
              <a:t>HARD DECISION DECODING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265034" y="2300265"/>
            <a:ext cx="7757932" cy="6012397"/>
          </a:xfrm>
          <a:custGeom>
            <a:avLst/>
            <a:gdLst/>
            <a:ahLst/>
            <a:cxnLst/>
            <a:rect r="r" b="b" t="t" l="l"/>
            <a:pathLst>
              <a:path h="6012397" w="7757932">
                <a:moveTo>
                  <a:pt x="0" y="0"/>
                </a:moveTo>
                <a:lnTo>
                  <a:pt x="7757932" y="0"/>
                </a:lnTo>
                <a:lnTo>
                  <a:pt x="7757932" y="6012397"/>
                </a:lnTo>
                <a:lnTo>
                  <a:pt x="0" y="6012397"/>
                </a:lnTo>
                <a:lnTo>
                  <a:pt x="0" y="0"/>
                </a:lnTo>
                <a:close/>
              </a:path>
            </a:pathLst>
          </a:custGeom>
          <a:blipFill>
            <a:blip r:embed="rId2"/>
            <a:stretch>
              <a:fillRect l="0" t="0" r="0" b="0"/>
            </a:stretch>
          </a:blipFill>
        </p:spPr>
      </p:sp>
      <p:sp>
        <p:nvSpPr>
          <p:cNvPr name="TextBox 9" id="9"/>
          <p:cNvSpPr txBox="true"/>
          <p:nvPr/>
        </p:nvSpPr>
        <p:spPr>
          <a:xfrm rot="0">
            <a:off x="5265034" y="1271588"/>
            <a:ext cx="8345454" cy="609600"/>
          </a:xfrm>
          <a:prstGeom prst="rect">
            <a:avLst/>
          </a:prstGeom>
        </p:spPr>
        <p:txBody>
          <a:bodyPr anchor="t" rtlCol="false" tIns="0" lIns="0" bIns="0" rIns="0">
            <a:spAutoFit/>
          </a:bodyPr>
          <a:lstStyle/>
          <a:p>
            <a:pPr algn="ctr">
              <a:lnSpc>
                <a:spcPts val="4724"/>
              </a:lnSpc>
            </a:pPr>
            <a:r>
              <a:rPr lang="en-US" b="true" sz="4499">
                <a:solidFill>
                  <a:srgbClr val="000000"/>
                </a:solidFill>
                <a:latin typeface="Canva Sans Bold"/>
                <a:ea typeface="Canva Sans Bold"/>
                <a:cs typeface="Canva Sans Bold"/>
                <a:sym typeface="Canva Sans Bold"/>
              </a:rPr>
              <a:t>SOFT DECISION DECODING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9982779" y="3086100"/>
            <a:ext cx="6313347" cy="4923146"/>
          </a:xfrm>
          <a:custGeom>
            <a:avLst/>
            <a:gdLst/>
            <a:ahLst/>
            <a:cxnLst/>
            <a:rect r="r" b="b" t="t" l="l"/>
            <a:pathLst>
              <a:path h="4923146" w="6313347">
                <a:moveTo>
                  <a:pt x="0" y="0"/>
                </a:moveTo>
                <a:lnTo>
                  <a:pt x="6313348" y="0"/>
                </a:lnTo>
                <a:lnTo>
                  <a:pt x="6313348" y="4923146"/>
                </a:lnTo>
                <a:lnTo>
                  <a:pt x="0" y="4923146"/>
                </a:lnTo>
                <a:lnTo>
                  <a:pt x="0" y="0"/>
                </a:lnTo>
                <a:close/>
              </a:path>
            </a:pathLst>
          </a:custGeom>
          <a:blipFill>
            <a:blip r:embed="rId2"/>
            <a:stretch>
              <a:fillRect l="-2101" t="0" r="0" b="0"/>
            </a:stretch>
          </a:blipFill>
        </p:spPr>
      </p:sp>
      <p:sp>
        <p:nvSpPr>
          <p:cNvPr name="Freeform 10" id="10"/>
          <p:cNvSpPr/>
          <p:nvPr/>
        </p:nvSpPr>
        <p:spPr>
          <a:xfrm flipH="false" flipV="false" rot="0">
            <a:off x="2595283" y="2938947"/>
            <a:ext cx="5990357" cy="4904701"/>
          </a:xfrm>
          <a:custGeom>
            <a:avLst/>
            <a:gdLst/>
            <a:ahLst/>
            <a:cxnLst/>
            <a:rect r="r" b="b" t="t" l="l"/>
            <a:pathLst>
              <a:path h="4904701" w="5990357">
                <a:moveTo>
                  <a:pt x="0" y="0"/>
                </a:moveTo>
                <a:lnTo>
                  <a:pt x="5990358" y="0"/>
                </a:lnTo>
                <a:lnTo>
                  <a:pt x="5990358" y="4904702"/>
                </a:lnTo>
                <a:lnTo>
                  <a:pt x="0" y="4904702"/>
                </a:lnTo>
                <a:lnTo>
                  <a:pt x="0" y="0"/>
                </a:lnTo>
                <a:close/>
              </a:path>
            </a:pathLst>
          </a:custGeom>
          <a:blipFill>
            <a:blip r:embed="rId3"/>
            <a:stretch>
              <a:fillRect l="0" t="0" r="0" b="0"/>
            </a:stretch>
          </a:blipFill>
        </p:spPr>
      </p:sp>
      <p:sp>
        <p:nvSpPr>
          <p:cNvPr name="TextBox 11" id="11"/>
          <p:cNvSpPr txBox="true"/>
          <p:nvPr/>
        </p:nvSpPr>
        <p:spPr>
          <a:xfrm rot="0">
            <a:off x="5985766" y="766434"/>
            <a:ext cx="5649719"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Bit Error Rate</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611294" y="2973950"/>
            <a:ext cx="13065413" cy="4643899"/>
          </a:xfrm>
          <a:prstGeom prst="rect">
            <a:avLst/>
          </a:prstGeom>
        </p:spPr>
        <p:txBody>
          <a:bodyPr anchor="t" rtlCol="false" tIns="0" lIns="0" bIns="0" rIns="0">
            <a:spAutoFit/>
          </a:bodyPr>
          <a:lstStyle/>
          <a:p>
            <a:pPr algn="ctr">
              <a:lnSpc>
                <a:spcPts val="11968"/>
              </a:lnSpc>
            </a:pPr>
            <a:r>
              <a:rPr lang="en-US" b="true" sz="12598">
                <a:solidFill>
                  <a:srgbClr val="F9ECB8"/>
                </a:solidFill>
                <a:latin typeface="Space Mono Bold"/>
                <a:ea typeface="Space Mono Bold"/>
                <a:cs typeface="Space Mono Bold"/>
                <a:sym typeface="Space Mono Bold"/>
              </a:rPr>
              <a:t>RESULTS OF MATRIX NR_1_5_352</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130519" y="3086100"/>
            <a:ext cx="6017867" cy="4611191"/>
          </a:xfrm>
          <a:custGeom>
            <a:avLst/>
            <a:gdLst/>
            <a:ahLst/>
            <a:cxnLst/>
            <a:rect r="r" b="b" t="t" l="l"/>
            <a:pathLst>
              <a:path h="4611191" w="6017867">
                <a:moveTo>
                  <a:pt x="0" y="0"/>
                </a:moveTo>
                <a:lnTo>
                  <a:pt x="6017868" y="0"/>
                </a:lnTo>
                <a:lnTo>
                  <a:pt x="6017868" y="4611191"/>
                </a:lnTo>
                <a:lnTo>
                  <a:pt x="0" y="4611191"/>
                </a:lnTo>
                <a:lnTo>
                  <a:pt x="0" y="0"/>
                </a:lnTo>
                <a:close/>
              </a:path>
            </a:pathLst>
          </a:custGeom>
          <a:blipFill>
            <a:blip r:embed="rId2"/>
            <a:stretch>
              <a:fillRect l="0" t="0" r="0" b="0"/>
            </a:stretch>
          </a:blipFill>
        </p:spPr>
      </p:sp>
      <p:sp>
        <p:nvSpPr>
          <p:cNvPr name="Freeform 10" id="10"/>
          <p:cNvSpPr/>
          <p:nvPr/>
        </p:nvSpPr>
        <p:spPr>
          <a:xfrm flipH="false" flipV="false" rot="0">
            <a:off x="2420588" y="3153366"/>
            <a:ext cx="5807846" cy="4476658"/>
          </a:xfrm>
          <a:custGeom>
            <a:avLst/>
            <a:gdLst/>
            <a:ahLst/>
            <a:cxnLst/>
            <a:rect r="r" b="b" t="t" l="l"/>
            <a:pathLst>
              <a:path h="4476658" w="5807846">
                <a:moveTo>
                  <a:pt x="0" y="0"/>
                </a:moveTo>
                <a:lnTo>
                  <a:pt x="5807846" y="0"/>
                </a:lnTo>
                <a:lnTo>
                  <a:pt x="5807846" y="4476658"/>
                </a:lnTo>
                <a:lnTo>
                  <a:pt x="0" y="4476658"/>
                </a:lnTo>
                <a:lnTo>
                  <a:pt x="0" y="0"/>
                </a:lnTo>
                <a:close/>
              </a:path>
            </a:pathLst>
          </a:custGeom>
          <a:blipFill>
            <a:blip r:embed="rId3"/>
            <a:stretch>
              <a:fillRect l="0" t="0" r="0" b="0"/>
            </a:stretch>
          </a:blipFill>
        </p:spPr>
      </p:sp>
      <p:sp>
        <p:nvSpPr>
          <p:cNvPr name="TextBox 11" id="11"/>
          <p:cNvSpPr txBox="true"/>
          <p:nvPr/>
        </p:nvSpPr>
        <p:spPr>
          <a:xfrm rot="0">
            <a:off x="5324511" y="766434"/>
            <a:ext cx="6972228"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1/3</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0286731" y="3260478"/>
            <a:ext cx="5918739" cy="4905155"/>
          </a:xfrm>
          <a:custGeom>
            <a:avLst/>
            <a:gdLst/>
            <a:ahLst/>
            <a:cxnLst/>
            <a:rect r="r" b="b" t="t" l="l"/>
            <a:pathLst>
              <a:path h="4905155" w="5918739">
                <a:moveTo>
                  <a:pt x="0" y="0"/>
                </a:moveTo>
                <a:lnTo>
                  <a:pt x="5918739" y="0"/>
                </a:lnTo>
                <a:lnTo>
                  <a:pt x="5918739" y="4905155"/>
                </a:lnTo>
                <a:lnTo>
                  <a:pt x="0" y="4905155"/>
                </a:lnTo>
                <a:lnTo>
                  <a:pt x="0" y="0"/>
                </a:lnTo>
                <a:close/>
              </a:path>
            </a:pathLst>
          </a:custGeom>
          <a:blipFill>
            <a:blip r:embed="rId2"/>
            <a:stretch>
              <a:fillRect l="0" t="0" r="0" b="0"/>
            </a:stretch>
          </a:blipFill>
        </p:spPr>
      </p:sp>
      <p:sp>
        <p:nvSpPr>
          <p:cNvPr name="Freeform 10" id="10"/>
          <p:cNvSpPr/>
          <p:nvPr/>
        </p:nvSpPr>
        <p:spPr>
          <a:xfrm flipH="false" flipV="false" rot="0">
            <a:off x="2337212" y="3260478"/>
            <a:ext cx="6358838" cy="4718927"/>
          </a:xfrm>
          <a:custGeom>
            <a:avLst/>
            <a:gdLst/>
            <a:ahLst/>
            <a:cxnLst/>
            <a:rect r="r" b="b" t="t" l="l"/>
            <a:pathLst>
              <a:path h="4718927" w="6358838">
                <a:moveTo>
                  <a:pt x="0" y="0"/>
                </a:moveTo>
                <a:lnTo>
                  <a:pt x="6358838" y="0"/>
                </a:lnTo>
                <a:lnTo>
                  <a:pt x="6358838" y="4718927"/>
                </a:lnTo>
                <a:lnTo>
                  <a:pt x="0" y="4718927"/>
                </a:lnTo>
                <a:lnTo>
                  <a:pt x="0" y="0"/>
                </a:lnTo>
                <a:close/>
              </a:path>
            </a:pathLst>
          </a:custGeom>
          <a:blipFill>
            <a:blip r:embed="rId3"/>
            <a:stretch>
              <a:fillRect l="0" t="0" r="0" b="0"/>
            </a:stretch>
          </a:blipFill>
        </p:spPr>
      </p:sp>
      <p:sp>
        <p:nvSpPr>
          <p:cNvPr name="TextBox 11" id="11"/>
          <p:cNvSpPr txBox="true"/>
          <p:nvPr/>
        </p:nvSpPr>
        <p:spPr>
          <a:xfrm rot="0">
            <a:off x="5328465" y="766434"/>
            <a:ext cx="6964320"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1/2</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710906" y="3239395"/>
            <a:ext cx="5606429" cy="4314038"/>
          </a:xfrm>
          <a:custGeom>
            <a:avLst/>
            <a:gdLst/>
            <a:ahLst/>
            <a:cxnLst/>
            <a:rect r="r" b="b" t="t" l="l"/>
            <a:pathLst>
              <a:path h="4314038" w="5606429">
                <a:moveTo>
                  <a:pt x="0" y="0"/>
                </a:moveTo>
                <a:lnTo>
                  <a:pt x="5606428" y="0"/>
                </a:lnTo>
                <a:lnTo>
                  <a:pt x="5606428" y="4314037"/>
                </a:lnTo>
                <a:lnTo>
                  <a:pt x="0" y="4314037"/>
                </a:lnTo>
                <a:lnTo>
                  <a:pt x="0" y="0"/>
                </a:lnTo>
                <a:close/>
              </a:path>
            </a:pathLst>
          </a:custGeom>
          <a:blipFill>
            <a:blip r:embed="rId2"/>
            <a:stretch>
              <a:fillRect l="0" t="0" r="0" b="0"/>
            </a:stretch>
          </a:blipFill>
        </p:spPr>
      </p:sp>
      <p:sp>
        <p:nvSpPr>
          <p:cNvPr name="Freeform 10" id="10"/>
          <p:cNvSpPr/>
          <p:nvPr/>
        </p:nvSpPr>
        <p:spPr>
          <a:xfrm flipH="false" flipV="false" rot="0">
            <a:off x="10553557" y="3387371"/>
            <a:ext cx="5171793" cy="4018085"/>
          </a:xfrm>
          <a:custGeom>
            <a:avLst/>
            <a:gdLst/>
            <a:ahLst/>
            <a:cxnLst/>
            <a:rect r="r" b="b" t="t" l="l"/>
            <a:pathLst>
              <a:path h="4018085" w="5171793">
                <a:moveTo>
                  <a:pt x="0" y="0"/>
                </a:moveTo>
                <a:lnTo>
                  <a:pt x="5171793" y="0"/>
                </a:lnTo>
                <a:lnTo>
                  <a:pt x="5171793" y="4018085"/>
                </a:lnTo>
                <a:lnTo>
                  <a:pt x="0" y="4018085"/>
                </a:lnTo>
                <a:lnTo>
                  <a:pt x="0" y="0"/>
                </a:lnTo>
                <a:close/>
              </a:path>
            </a:pathLst>
          </a:custGeom>
          <a:blipFill>
            <a:blip r:embed="rId3"/>
            <a:stretch>
              <a:fillRect l="0" t="0" r="0" b="0"/>
            </a:stretch>
          </a:blipFill>
        </p:spPr>
      </p:sp>
      <p:sp>
        <p:nvSpPr>
          <p:cNvPr name="TextBox 11" id="11"/>
          <p:cNvSpPr txBox="true"/>
          <p:nvPr/>
        </p:nvSpPr>
        <p:spPr>
          <a:xfrm rot="0">
            <a:off x="5293560" y="766434"/>
            <a:ext cx="7034129"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3/5</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9144000" y="2247082"/>
            <a:ext cx="0" cy="7011218"/>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9980452" y="3086100"/>
            <a:ext cx="6318003" cy="4990510"/>
          </a:xfrm>
          <a:custGeom>
            <a:avLst/>
            <a:gdLst/>
            <a:ahLst/>
            <a:cxnLst/>
            <a:rect r="r" b="b" t="t" l="l"/>
            <a:pathLst>
              <a:path h="4990510" w="6318003">
                <a:moveTo>
                  <a:pt x="0" y="0"/>
                </a:moveTo>
                <a:lnTo>
                  <a:pt x="6318003" y="0"/>
                </a:lnTo>
                <a:lnTo>
                  <a:pt x="6318003" y="4990510"/>
                </a:lnTo>
                <a:lnTo>
                  <a:pt x="0" y="4990510"/>
                </a:lnTo>
                <a:lnTo>
                  <a:pt x="0" y="0"/>
                </a:lnTo>
                <a:close/>
              </a:path>
            </a:pathLst>
          </a:custGeom>
          <a:blipFill>
            <a:blip r:embed="rId2"/>
            <a:stretch>
              <a:fillRect l="-2747" t="0" r="-2747" b="0"/>
            </a:stretch>
          </a:blipFill>
        </p:spPr>
      </p:sp>
      <p:sp>
        <p:nvSpPr>
          <p:cNvPr name="Freeform 10" id="10"/>
          <p:cNvSpPr/>
          <p:nvPr/>
        </p:nvSpPr>
        <p:spPr>
          <a:xfrm flipH="false" flipV="false" rot="0">
            <a:off x="2560511" y="3086100"/>
            <a:ext cx="6417466" cy="4662914"/>
          </a:xfrm>
          <a:custGeom>
            <a:avLst/>
            <a:gdLst/>
            <a:ahLst/>
            <a:cxnLst/>
            <a:rect r="r" b="b" t="t" l="l"/>
            <a:pathLst>
              <a:path h="4662914" w="6417466">
                <a:moveTo>
                  <a:pt x="0" y="0"/>
                </a:moveTo>
                <a:lnTo>
                  <a:pt x="6417466" y="0"/>
                </a:lnTo>
                <a:lnTo>
                  <a:pt x="6417466" y="4662914"/>
                </a:lnTo>
                <a:lnTo>
                  <a:pt x="0" y="4662914"/>
                </a:lnTo>
                <a:lnTo>
                  <a:pt x="0" y="0"/>
                </a:lnTo>
                <a:close/>
              </a:path>
            </a:pathLst>
          </a:custGeom>
          <a:blipFill>
            <a:blip r:embed="rId3"/>
            <a:stretch>
              <a:fillRect l="0" t="0" r="0" b="0"/>
            </a:stretch>
          </a:blipFill>
        </p:spPr>
      </p:sp>
      <p:sp>
        <p:nvSpPr>
          <p:cNvPr name="TextBox 11" id="11"/>
          <p:cNvSpPr txBox="true"/>
          <p:nvPr/>
        </p:nvSpPr>
        <p:spPr>
          <a:xfrm rot="0">
            <a:off x="5281016" y="766434"/>
            <a:ext cx="7059217" cy="1146302"/>
          </a:xfrm>
          <a:prstGeom prst="rect">
            <a:avLst/>
          </a:prstGeom>
        </p:spPr>
        <p:txBody>
          <a:bodyPr anchor="t" rtlCol="false" tIns="0" lIns="0" bIns="0" rIns="0">
            <a:spAutoFit/>
          </a:bodyPr>
          <a:lstStyle/>
          <a:p>
            <a:pPr algn="ctr">
              <a:lnSpc>
                <a:spcPts val="9439"/>
              </a:lnSpc>
            </a:pPr>
            <a:r>
              <a:rPr lang="en-US" sz="6742" b="true">
                <a:solidFill>
                  <a:srgbClr val="000000"/>
                </a:solidFill>
                <a:latin typeface="Canva Sans Bold"/>
                <a:ea typeface="Canva Sans Bold"/>
                <a:cs typeface="Canva Sans Bold"/>
                <a:sym typeface="Canva Sans Bold"/>
              </a:rPr>
              <a:t>CODE R</a:t>
            </a:r>
            <a:r>
              <a:rPr lang="en-US" b="true" sz="6742">
                <a:solidFill>
                  <a:srgbClr val="000000"/>
                </a:solidFill>
                <a:latin typeface="Canva Sans Bold"/>
                <a:ea typeface="Canva Sans Bold"/>
                <a:cs typeface="Canva Sans Bold"/>
                <a:sym typeface="Canva Sans Bold"/>
              </a:rPr>
              <a:t>ATE = 4/5</a:t>
            </a:r>
          </a:p>
        </p:txBody>
      </p:sp>
      <p:sp>
        <p:nvSpPr>
          <p:cNvPr name="TextBox 12" id="12"/>
          <p:cNvSpPr txBox="true"/>
          <p:nvPr/>
        </p:nvSpPr>
        <p:spPr>
          <a:xfrm rot="0">
            <a:off x="3229715" y="2209332"/>
            <a:ext cx="418540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HARD</a:t>
            </a:r>
            <a:r>
              <a:rPr lang="en-US" b="true" sz="2399">
                <a:solidFill>
                  <a:srgbClr val="000000"/>
                </a:solidFill>
                <a:latin typeface="Canva Sans Bold"/>
                <a:ea typeface="Canva Sans Bold"/>
                <a:cs typeface="Canva Sans Bold"/>
                <a:sym typeface="Canva Sans Bold"/>
              </a:rPr>
              <a:t> DECISION DECODING</a:t>
            </a:r>
          </a:p>
        </p:txBody>
      </p:sp>
      <p:sp>
        <p:nvSpPr>
          <p:cNvPr name="TextBox 13" id="13"/>
          <p:cNvSpPr txBox="true"/>
          <p:nvPr/>
        </p:nvSpPr>
        <p:spPr>
          <a:xfrm rot="0">
            <a:off x="11100686" y="2208982"/>
            <a:ext cx="4077533"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Canva Sans Bold"/>
                <a:ea typeface="Canva Sans Bold"/>
                <a:cs typeface="Canva Sans Bold"/>
                <a:sym typeface="Canva Sans Bold"/>
              </a:rPr>
              <a:t>SOFT </a:t>
            </a:r>
            <a:r>
              <a:rPr lang="en-US" b="true" sz="2399">
                <a:solidFill>
                  <a:srgbClr val="000000"/>
                </a:solidFill>
                <a:latin typeface="Canva Sans Bold"/>
                <a:ea typeface="Canva Sans Bold"/>
                <a:cs typeface="Canva Sans Bold"/>
                <a:sym typeface="Canva Sans Bold"/>
              </a:rPr>
              <a:t>DECISION DECODING</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What are LDPC Codes?</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What are LDPC Codes?</a:t>
            </a:r>
          </a:p>
        </p:txBody>
      </p:sp>
      <p:sp>
        <p:nvSpPr>
          <p:cNvPr name="TextBox 10" id="10"/>
          <p:cNvSpPr txBox="true"/>
          <p:nvPr/>
        </p:nvSpPr>
        <p:spPr>
          <a:xfrm rot="0">
            <a:off x="1168606" y="3177548"/>
            <a:ext cx="15269881" cy="6764656"/>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Low-D</a:t>
            </a:r>
            <a:r>
              <a:rPr lang="en-US" sz="2399">
                <a:solidFill>
                  <a:srgbClr val="000000"/>
                </a:solidFill>
                <a:latin typeface="Canva Sans"/>
                <a:ea typeface="Canva Sans"/>
                <a:cs typeface="Canva Sans"/>
                <a:sym typeface="Canva Sans"/>
              </a:rPr>
              <a:t>ensity Parity-Check (LDPC) codes are linear error-correcting codes introduced by Robert Gallager in the 1960s. They are defined by a sparse parity-check matrix (H matrix), which makes encoding and decoding computationally efficient.</a:t>
            </a:r>
          </a:p>
          <a:p>
            <a:pPr algn="just">
              <a:lnSpc>
                <a:spcPts val="3839"/>
              </a:lnSpc>
            </a:pPr>
          </a:p>
          <a:p>
            <a:pPr algn="just">
              <a:lnSpc>
                <a:spcPts val="3839"/>
              </a:lnSpc>
            </a:pPr>
            <a:r>
              <a:rPr lang="en-US" sz="2399">
                <a:solidFill>
                  <a:srgbClr val="000000"/>
                </a:solidFill>
                <a:latin typeface="Canva Sans"/>
                <a:ea typeface="Canva Sans"/>
                <a:cs typeface="Canva Sans"/>
                <a:sym typeface="Canva Sans"/>
              </a:rPr>
              <a:t>LDPC codes are especially suited for modern communication systems like 5G NR, offering minimal latency, low decoding complexity, and very low error rates. Their adaptability to various block sizes and code rates stems from the use of rate-compatible base graphs in their design.</a:t>
            </a:r>
          </a:p>
          <a:p>
            <a:pPr algn="just">
              <a:lnSpc>
                <a:spcPts val="3839"/>
              </a:lnSpc>
            </a:pPr>
          </a:p>
          <a:p>
            <a:pPr algn="just">
              <a:lnSpc>
                <a:spcPts val="3839"/>
              </a:lnSpc>
            </a:pPr>
            <a:r>
              <a:rPr lang="en-US" sz="2399">
                <a:solidFill>
                  <a:srgbClr val="000000"/>
                </a:solidFill>
                <a:latin typeface="Canva Sans"/>
                <a:ea typeface="Canva Sans"/>
                <a:cs typeface="Canva Sans"/>
                <a:sym typeface="Canva Sans"/>
              </a:rPr>
              <a:t>LDPC codes use parity-check matrices that can be regular or irregular. In regular LDPC codes, each row and column has the same number of ones, making them simpler but less flexible. Irregular LDPC codes allow varying numbers of ones in rows and columns, leading to better error correction performance, especially in modern systems. Though more complex to design, irregular codes are preferred in practice due to their efficiency near channel capacity.</a:t>
            </a:r>
          </a:p>
          <a:p>
            <a:pPr algn="just">
              <a:lnSpc>
                <a:spcPts val="3839"/>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673175" y="2125981"/>
            <a:ext cx="7529172" cy="6035037"/>
          </a:xfrm>
          <a:custGeom>
            <a:avLst/>
            <a:gdLst/>
            <a:ahLst/>
            <a:cxnLst/>
            <a:rect r="r" b="b" t="t" l="l"/>
            <a:pathLst>
              <a:path h="6035037" w="7529172">
                <a:moveTo>
                  <a:pt x="0" y="0"/>
                </a:moveTo>
                <a:lnTo>
                  <a:pt x="7529172" y="0"/>
                </a:lnTo>
                <a:lnTo>
                  <a:pt x="7529172" y="6035038"/>
                </a:lnTo>
                <a:lnTo>
                  <a:pt x="0" y="6035038"/>
                </a:lnTo>
                <a:lnTo>
                  <a:pt x="0" y="0"/>
                </a:lnTo>
                <a:close/>
              </a:path>
            </a:pathLst>
          </a:custGeom>
          <a:blipFill>
            <a:blip r:embed="rId2"/>
            <a:stretch>
              <a:fillRect l="-1623" t="0" r="0" b="0"/>
            </a:stretch>
          </a:blipFill>
        </p:spPr>
      </p:sp>
      <p:sp>
        <p:nvSpPr>
          <p:cNvPr name="TextBox 9" id="9"/>
          <p:cNvSpPr txBox="true"/>
          <p:nvPr/>
        </p:nvSpPr>
        <p:spPr>
          <a:xfrm rot="0">
            <a:off x="5265034" y="1251585"/>
            <a:ext cx="8345454" cy="563880"/>
          </a:xfrm>
          <a:prstGeom prst="rect">
            <a:avLst/>
          </a:prstGeom>
        </p:spPr>
        <p:txBody>
          <a:bodyPr anchor="t" rtlCol="false" tIns="0" lIns="0" bIns="0" rIns="0">
            <a:spAutoFit/>
          </a:bodyPr>
          <a:lstStyle/>
          <a:p>
            <a:pPr algn="ctr">
              <a:lnSpc>
                <a:spcPts val="3780"/>
              </a:lnSpc>
            </a:pPr>
            <a:r>
              <a:rPr lang="en-US" sz="3600">
                <a:solidFill>
                  <a:srgbClr val="000000"/>
                </a:solidFill>
                <a:latin typeface="Copperplate Gothic 32 AB"/>
                <a:ea typeface="Copperplate Gothic 32 AB"/>
                <a:cs typeface="Copperplate Gothic 32 AB"/>
                <a:sym typeface="Copperplate Gothic 32 AB"/>
              </a:rPr>
              <a:t>SOFT DECISION DECODING</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89432" y="2261114"/>
            <a:ext cx="9909136" cy="6433316"/>
          </a:xfrm>
          <a:custGeom>
            <a:avLst/>
            <a:gdLst/>
            <a:ahLst/>
            <a:cxnLst/>
            <a:rect r="r" b="b" t="t" l="l"/>
            <a:pathLst>
              <a:path h="6433316" w="9909136">
                <a:moveTo>
                  <a:pt x="0" y="0"/>
                </a:moveTo>
                <a:lnTo>
                  <a:pt x="9909136" y="0"/>
                </a:lnTo>
                <a:lnTo>
                  <a:pt x="9909136" y="6433316"/>
                </a:lnTo>
                <a:lnTo>
                  <a:pt x="0" y="6433316"/>
                </a:lnTo>
                <a:lnTo>
                  <a:pt x="0" y="0"/>
                </a:lnTo>
                <a:close/>
              </a:path>
            </a:pathLst>
          </a:custGeom>
          <a:blipFill>
            <a:blip r:embed="rId2"/>
            <a:stretch>
              <a:fillRect l="0" t="0" r="0" b="0"/>
            </a:stretch>
          </a:blipFill>
        </p:spPr>
      </p:sp>
      <p:sp>
        <p:nvSpPr>
          <p:cNvPr name="TextBox 9" id="9"/>
          <p:cNvSpPr txBox="true"/>
          <p:nvPr/>
        </p:nvSpPr>
        <p:spPr>
          <a:xfrm rot="0">
            <a:off x="4543495" y="1009650"/>
            <a:ext cx="9201011" cy="563880"/>
          </a:xfrm>
          <a:prstGeom prst="rect">
            <a:avLst/>
          </a:prstGeom>
        </p:spPr>
        <p:txBody>
          <a:bodyPr anchor="t" rtlCol="false" tIns="0" lIns="0" bIns="0" rIns="0">
            <a:spAutoFit/>
          </a:bodyPr>
          <a:lstStyle/>
          <a:p>
            <a:pPr algn="ctr">
              <a:lnSpc>
                <a:spcPts val="3780"/>
              </a:lnSpc>
            </a:pPr>
            <a:r>
              <a:rPr lang="en-US" sz="3600">
                <a:solidFill>
                  <a:srgbClr val="000000"/>
                </a:solidFill>
                <a:latin typeface="Copperplate Gothic 32 AB"/>
                <a:ea typeface="Copperplate Gothic 32 AB"/>
                <a:cs typeface="Copperplate Gothic 32 AB"/>
                <a:sym typeface="Copperplate Gothic 32 AB"/>
              </a:rPr>
              <a:t>COMPARISON WITH SHANNON</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20449" y="1155892"/>
            <a:ext cx="729388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Bibliography</a:t>
            </a:r>
          </a:p>
        </p:txBody>
      </p:sp>
      <p:sp>
        <p:nvSpPr>
          <p:cNvPr name="TextBox 9" id="9"/>
          <p:cNvSpPr txBox="true"/>
          <p:nvPr/>
        </p:nvSpPr>
        <p:spPr>
          <a:xfrm rot="0">
            <a:off x="1088895" y="3904427"/>
            <a:ext cx="14044137"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 Lecture Slides by Professor Yash Vasavada CT216 - Winter 2025.</a:t>
            </a:r>
          </a:p>
        </p:txBody>
      </p:sp>
      <p:sp>
        <p:nvSpPr>
          <p:cNvPr name="TextBox 10" id="10"/>
          <p:cNvSpPr txBox="true"/>
          <p:nvPr/>
        </p:nvSpPr>
        <p:spPr>
          <a:xfrm rot="0">
            <a:off x="1168606" y="4798726"/>
            <a:ext cx="12327982"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Vi</a:t>
            </a:r>
            <a:r>
              <a:rPr lang="en-US" sz="3399">
                <a:solidFill>
                  <a:srgbClr val="000000"/>
                </a:solidFill>
                <a:latin typeface="Canva Sans"/>
                <a:ea typeface="Canva Sans"/>
                <a:cs typeface="Canva Sans"/>
                <a:sym typeface="Canva Sans"/>
              </a:rPr>
              <a:t>deo Lectures of NPTEL-NOM IITM by Prof. Andrew Thangaraj on LDPC codes.</a:t>
            </a:r>
          </a:p>
        </p:txBody>
      </p:sp>
      <p:sp>
        <p:nvSpPr>
          <p:cNvPr name="TextBox 11" id="11"/>
          <p:cNvSpPr txBox="true"/>
          <p:nvPr/>
        </p:nvSpPr>
        <p:spPr>
          <a:xfrm rot="0">
            <a:off x="1168606" y="6293517"/>
            <a:ext cx="12830431" cy="11804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Implementation</a:t>
            </a:r>
            <a:r>
              <a:rPr lang="en-US" sz="3399">
                <a:solidFill>
                  <a:srgbClr val="000000"/>
                </a:solidFill>
                <a:latin typeface="Canva Sans"/>
                <a:ea typeface="Canva Sans"/>
                <a:cs typeface="Canva Sans"/>
                <a:sym typeface="Canva Sans"/>
              </a:rPr>
              <a:t> of Low-Density Parity-Check codes for 5G NR shared channels by LIFANG WAN</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61225" y="674053"/>
            <a:ext cx="8682395" cy="1566544"/>
          </a:xfrm>
          <a:prstGeom prst="rect">
            <a:avLst/>
          </a:prstGeom>
        </p:spPr>
        <p:txBody>
          <a:bodyPr anchor="t" rtlCol="false" tIns="0" lIns="0" bIns="0" rIns="0">
            <a:spAutoFit/>
          </a:bodyPr>
          <a:lstStyle/>
          <a:p>
            <a:pPr algn="ctr">
              <a:lnSpc>
                <a:spcPts val="12880"/>
              </a:lnSpc>
            </a:pPr>
            <a:r>
              <a:rPr lang="en-US" sz="9200" b="true">
                <a:solidFill>
                  <a:srgbClr val="4D4D4D"/>
                </a:solidFill>
                <a:latin typeface="Canva Sans Bold"/>
                <a:ea typeface="Canva Sans Bold"/>
                <a:cs typeface="Canva Sans Bold"/>
                <a:sym typeface="Canva Sans Bold"/>
              </a:rPr>
              <a:t>Team Members</a:t>
            </a:r>
          </a:p>
        </p:txBody>
      </p:sp>
      <p:sp>
        <p:nvSpPr>
          <p:cNvPr name="TextBox 9" id="9"/>
          <p:cNvSpPr txBox="true"/>
          <p:nvPr/>
        </p:nvSpPr>
        <p:spPr>
          <a:xfrm rot="0">
            <a:off x="861225" y="3019425"/>
            <a:ext cx="15813627" cy="6581140"/>
          </a:xfrm>
          <a:prstGeom prst="rect">
            <a:avLst/>
          </a:prstGeom>
        </p:spPr>
        <p:txBody>
          <a:bodyPr anchor="t" rtlCol="false" tIns="0" lIns="0" bIns="0" rIns="0">
            <a:spAutoFit/>
          </a:bodyPr>
          <a:lstStyle/>
          <a:p>
            <a:pPr algn="l">
              <a:lnSpc>
                <a:spcPts val="4759"/>
              </a:lnSpc>
            </a:pPr>
            <a:r>
              <a:rPr lang="en-US" sz="3399">
                <a:solidFill>
                  <a:srgbClr val="4D4D4D"/>
                </a:solidFill>
                <a:latin typeface="Canva Sans"/>
                <a:ea typeface="Canva Sans"/>
                <a:cs typeface="Canva Sans"/>
                <a:sym typeface="Canva Sans"/>
              </a:rPr>
              <a:t>202301078                                       KRISH BHAVESHKUMAR PATEL</a:t>
            </a:r>
            <a:r>
              <a:rPr lang="en-US" sz="3399">
                <a:solidFill>
                  <a:srgbClr val="4D4D4D"/>
                </a:solidFill>
                <a:latin typeface="Canva Sans"/>
                <a:ea typeface="Canva Sans"/>
                <a:cs typeface="Canva Sans"/>
                <a:sym typeface="Canva Sans"/>
              </a:rPr>
              <a:t> </a:t>
            </a:r>
          </a:p>
          <a:p>
            <a:pPr algn="l">
              <a:lnSpc>
                <a:spcPts val="4759"/>
              </a:lnSpc>
            </a:pPr>
            <a:r>
              <a:rPr lang="en-US" sz="3399">
                <a:solidFill>
                  <a:srgbClr val="4D4D4D"/>
                </a:solidFill>
                <a:latin typeface="Canva Sans"/>
                <a:ea typeface="Canva Sans"/>
                <a:cs typeface="Canva Sans"/>
                <a:sym typeface="Canva Sans"/>
              </a:rPr>
              <a:t>202301079                                       KUSHAL BHUPTANI</a:t>
            </a:r>
          </a:p>
          <a:p>
            <a:pPr algn="l">
              <a:lnSpc>
                <a:spcPts val="4759"/>
              </a:lnSpc>
            </a:pPr>
            <a:r>
              <a:rPr lang="en-US" sz="3399">
                <a:solidFill>
                  <a:srgbClr val="4D4D4D"/>
                </a:solidFill>
                <a:latin typeface="Canva Sans"/>
                <a:ea typeface="Canva Sans"/>
                <a:cs typeface="Canva Sans"/>
                <a:sym typeface="Canva Sans"/>
              </a:rPr>
              <a:t>202301080                                      HARSHVIR SINGH</a:t>
            </a:r>
          </a:p>
          <a:p>
            <a:pPr algn="l">
              <a:lnSpc>
                <a:spcPts val="4759"/>
              </a:lnSpc>
            </a:pPr>
            <a:r>
              <a:rPr lang="en-US" sz="3399">
                <a:solidFill>
                  <a:srgbClr val="4D4D4D"/>
                </a:solidFill>
                <a:latin typeface="Canva Sans"/>
                <a:ea typeface="Canva Sans"/>
                <a:cs typeface="Canva Sans"/>
                <a:sym typeface="Canva Sans"/>
              </a:rPr>
              <a:t>202301081                                       HET RANK</a:t>
            </a:r>
          </a:p>
          <a:p>
            <a:pPr algn="l">
              <a:lnSpc>
                <a:spcPts val="4759"/>
              </a:lnSpc>
            </a:pPr>
            <a:r>
              <a:rPr lang="en-US" sz="3399">
                <a:solidFill>
                  <a:srgbClr val="4D4D4D"/>
                </a:solidFill>
                <a:latin typeface="Canva Sans"/>
                <a:ea typeface="Canva Sans"/>
                <a:cs typeface="Canva Sans"/>
                <a:sym typeface="Canva Sans"/>
              </a:rPr>
              <a:t>202301082                                       AAYMAN AMMAR SHAMS</a:t>
            </a:r>
          </a:p>
          <a:p>
            <a:pPr algn="l">
              <a:lnSpc>
                <a:spcPts val="4759"/>
              </a:lnSpc>
            </a:pPr>
            <a:r>
              <a:rPr lang="en-US" sz="3399">
                <a:solidFill>
                  <a:srgbClr val="4D4D4D"/>
                </a:solidFill>
                <a:latin typeface="Canva Sans"/>
                <a:ea typeface="Canva Sans"/>
                <a:cs typeface="Canva Sans"/>
                <a:sym typeface="Canva Sans"/>
              </a:rPr>
              <a:t>202301083                                       DHAMELIYA UTSKER ARJANBHAI</a:t>
            </a:r>
          </a:p>
          <a:p>
            <a:pPr algn="l">
              <a:lnSpc>
                <a:spcPts val="4759"/>
              </a:lnSpc>
            </a:pPr>
            <a:r>
              <a:rPr lang="en-US" sz="3399">
                <a:solidFill>
                  <a:srgbClr val="4D4D4D"/>
                </a:solidFill>
                <a:latin typeface="Canva Sans"/>
                <a:ea typeface="Canva Sans"/>
                <a:cs typeface="Canva Sans"/>
                <a:sym typeface="Canva Sans"/>
              </a:rPr>
              <a:t>202301084                                       AYUSH PATEL</a:t>
            </a:r>
          </a:p>
          <a:p>
            <a:pPr algn="l">
              <a:lnSpc>
                <a:spcPts val="4759"/>
              </a:lnSpc>
            </a:pPr>
            <a:r>
              <a:rPr lang="en-US" sz="3399">
                <a:solidFill>
                  <a:srgbClr val="4D4D4D"/>
                </a:solidFill>
                <a:latin typeface="Canva Sans"/>
                <a:ea typeface="Canva Sans"/>
                <a:cs typeface="Canva Sans"/>
                <a:sym typeface="Canva Sans"/>
              </a:rPr>
              <a:t>202301085                                       KAVYA PARMAR</a:t>
            </a:r>
          </a:p>
          <a:p>
            <a:pPr algn="l">
              <a:lnSpc>
                <a:spcPts val="4759"/>
              </a:lnSpc>
            </a:pPr>
            <a:r>
              <a:rPr lang="en-US" sz="3399">
                <a:solidFill>
                  <a:srgbClr val="4D4D4D"/>
                </a:solidFill>
                <a:latin typeface="Canva Sans"/>
                <a:ea typeface="Canva Sans"/>
                <a:cs typeface="Canva Sans"/>
                <a:sym typeface="Canva Sans"/>
              </a:rPr>
              <a:t>202301086                                       RITUL PATEL</a:t>
            </a:r>
          </a:p>
          <a:p>
            <a:pPr algn="l">
              <a:lnSpc>
                <a:spcPts val="4759"/>
              </a:lnSpc>
            </a:pPr>
            <a:r>
              <a:rPr lang="en-US" sz="3399">
                <a:solidFill>
                  <a:srgbClr val="4D4D4D"/>
                </a:solidFill>
                <a:latin typeface="Canva Sans"/>
                <a:ea typeface="Canva Sans"/>
                <a:cs typeface="Canva Sans"/>
                <a:sym typeface="Canva Sans"/>
              </a:rPr>
              <a:t>202301087                                        AGRIM SHARMA</a:t>
            </a:r>
          </a:p>
          <a:p>
            <a:pPr algn="l">
              <a:lnSpc>
                <a:spcPts val="4759"/>
              </a:lnSpc>
            </a:pPr>
            <a:r>
              <a:rPr lang="en-US" sz="3399">
                <a:solidFill>
                  <a:srgbClr val="4D4D4D"/>
                </a:solidFill>
                <a:latin typeface="Canva Sans"/>
                <a:ea typeface="Canva Sans"/>
                <a:cs typeface="Canva Sans"/>
                <a:sym typeface="Canva Sans"/>
              </a:rPr>
              <a:t>202301088                                        SANTOKI TAPAS ASHOKBHAI</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2859646" cy="1398360"/>
          </a:xfrm>
          <a:custGeom>
            <a:avLst/>
            <a:gdLst/>
            <a:ahLst/>
            <a:cxnLst/>
            <a:rect r="r" b="b" t="t" l="l"/>
            <a:pathLst>
              <a:path h="1398360" w="2859646">
                <a:moveTo>
                  <a:pt x="0" y="0"/>
                </a:moveTo>
                <a:lnTo>
                  <a:pt x="2859646" y="0"/>
                </a:lnTo>
                <a:lnTo>
                  <a:pt x="2859646" y="1398360"/>
                </a:lnTo>
                <a:lnTo>
                  <a:pt x="0" y="1398360"/>
                </a:lnTo>
                <a:lnTo>
                  <a:pt x="0" y="0"/>
                </a:lnTo>
                <a:close/>
              </a:path>
            </a:pathLst>
          </a:custGeom>
          <a:blipFill>
            <a:blip r:embed="rId2"/>
            <a:stretch>
              <a:fillRect l="0" t="0" r="0" b="0"/>
            </a:stretch>
          </a:blipFill>
        </p:spPr>
      </p:sp>
      <p:sp>
        <p:nvSpPr>
          <p:cNvPr name="Freeform 3" id="3"/>
          <p:cNvSpPr/>
          <p:nvPr/>
        </p:nvSpPr>
        <p:spPr>
          <a:xfrm flipH="false" flipV="false" rot="0">
            <a:off x="4251336" y="1062196"/>
            <a:ext cx="2152612" cy="1331368"/>
          </a:xfrm>
          <a:custGeom>
            <a:avLst/>
            <a:gdLst/>
            <a:ahLst/>
            <a:cxnLst/>
            <a:rect r="r" b="b" t="t" l="l"/>
            <a:pathLst>
              <a:path h="1331368" w="2152612">
                <a:moveTo>
                  <a:pt x="0" y="0"/>
                </a:moveTo>
                <a:lnTo>
                  <a:pt x="2152612" y="0"/>
                </a:lnTo>
                <a:lnTo>
                  <a:pt x="2152612" y="1331368"/>
                </a:lnTo>
                <a:lnTo>
                  <a:pt x="0" y="1331368"/>
                </a:lnTo>
                <a:lnTo>
                  <a:pt x="0" y="0"/>
                </a:lnTo>
                <a:close/>
              </a:path>
            </a:pathLst>
          </a:custGeom>
          <a:blipFill>
            <a:blip r:embed="rId3"/>
            <a:stretch>
              <a:fillRect l="0" t="0" r="0" b="0"/>
            </a:stretch>
          </a:blipFill>
        </p:spPr>
      </p:sp>
      <p:sp>
        <p:nvSpPr>
          <p:cNvPr name="Freeform 4" id="4"/>
          <p:cNvSpPr/>
          <p:nvPr/>
        </p:nvSpPr>
        <p:spPr>
          <a:xfrm flipH="false" flipV="false" rot="0">
            <a:off x="7263981" y="1250654"/>
            <a:ext cx="2299883" cy="954452"/>
          </a:xfrm>
          <a:custGeom>
            <a:avLst/>
            <a:gdLst/>
            <a:ahLst/>
            <a:cxnLst/>
            <a:rect r="r" b="b" t="t" l="l"/>
            <a:pathLst>
              <a:path h="954452" w="2299883">
                <a:moveTo>
                  <a:pt x="0" y="0"/>
                </a:moveTo>
                <a:lnTo>
                  <a:pt x="2299883" y="0"/>
                </a:lnTo>
                <a:lnTo>
                  <a:pt x="2299883" y="954452"/>
                </a:lnTo>
                <a:lnTo>
                  <a:pt x="0" y="954452"/>
                </a:lnTo>
                <a:lnTo>
                  <a:pt x="0" y="0"/>
                </a:lnTo>
                <a:close/>
              </a:path>
            </a:pathLst>
          </a:custGeom>
          <a:blipFill>
            <a:blip r:embed="rId4"/>
            <a:stretch>
              <a:fillRect l="0" t="0" r="0" b="0"/>
            </a:stretch>
          </a:blipFill>
        </p:spPr>
      </p:sp>
      <p:sp>
        <p:nvSpPr>
          <p:cNvPr name="Freeform 5" id="5"/>
          <p:cNvSpPr/>
          <p:nvPr/>
        </p:nvSpPr>
        <p:spPr>
          <a:xfrm flipH="false" flipV="false" rot="-5400000">
            <a:off x="11249371" y="458877"/>
            <a:ext cx="1353635" cy="2582731"/>
          </a:xfrm>
          <a:custGeom>
            <a:avLst/>
            <a:gdLst/>
            <a:ahLst/>
            <a:cxnLst/>
            <a:rect r="r" b="b" t="t" l="l"/>
            <a:pathLst>
              <a:path h="2582731" w="1353635">
                <a:moveTo>
                  <a:pt x="0" y="0"/>
                </a:moveTo>
                <a:lnTo>
                  <a:pt x="1353635" y="0"/>
                </a:lnTo>
                <a:lnTo>
                  <a:pt x="1353635" y="2582731"/>
                </a:lnTo>
                <a:lnTo>
                  <a:pt x="0" y="2582731"/>
                </a:lnTo>
                <a:lnTo>
                  <a:pt x="0" y="0"/>
                </a:lnTo>
                <a:close/>
              </a:path>
            </a:pathLst>
          </a:custGeom>
          <a:blipFill>
            <a:blip r:embed="rId5"/>
            <a:stretch>
              <a:fillRect l="-43099" t="0" r="0" b="0"/>
            </a:stretch>
          </a:blipFill>
        </p:spPr>
      </p:sp>
      <p:sp>
        <p:nvSpPr>
          <p:cNvPr name="Freeform 6" id="6"/>
          <p:cNvSpPr/>
          <p:nvPr/>
        </p:nvSpPr>
        <p:spPr>
          <a:xfrm flipH="false" flipV="false" rot="0">
            <a:off x="14534125" y="1284150"/>
            <a:ext cx="3185811" cy="1142910"/>
          </a:xfrm>
          <a:custGeom>
            <a:avLst/>
            <a:gdLst/>
            <a:ahLst/>
            <a:cxnLst/>
            <a:rect r="r" b="b" t="t" l="l"/>
            <a:pathLst>
              <a:path h="1142910" w="3185811">
                <a:moveTo>
                  <a:pt x="0" y="0"/>
                </a:moveTo>
                <a:lnTo>
                  <a:pt x="3185811" y="0"/>
                </a:lnTo>
                <a:lnTo>
                  <a:pt x="3185811" y="1142910"/>
                </a:lnTo>
                <a:lnTo>
                  <a:pt x="0" y="1142910"/>
                </a:lnTo>
                <a:lnTo>
                  <a:pt x="0" y="0"/>
                </a:lnTo>
                <a:close/>
              </a:path>
            </a:pathLst>
          </a:custGeom>
          <a:blipFill>
            <a:blip r:embed="rId6"/>
            <a:stretch>
              <a:fillRect l="0" t="0" r="0" b="0"/>
            </a:stretch>
          </a:blipFill>
        </p:spPr>
      </p:sp>
      <p:sp>
        <p:nvSpPr>
          <p:cNvPr name="Freeform 7" id="7"/>
          <p:cNvSpPr/>
          <p:nvPr/>
        </p:nvSpPr>
        <p:spPr>
          <a:xfrm flipH="false" flipV="false" rot="0">
            <a:off x="1268926" y="3623134"/>
            <a:ext cx="2619420" cy="1830284"/>
          </a:xfrm>
          <a:custGeom>
            <a:avLst/>
            <a:gdLst/>
            <a:ahLst/>
            <a:cxnLst/>
            <a:rect r="r" b="b" t="t" l="l"/>
            <a:pathLst>
              <a:path h="1830284" w="2619420">
                <a:moveTo>
                  <a:pt x="0" y="0"/>
                </a:moveTo>
                <a:lnTo>
                  <a:pt x="2619420" y="0"/>
                </a:lnTo>
                <a:lnTo>
                  <a:pt x="2619420" y="1830284"/>
                </a:lnTo>
                <a:lnTo>
                  <a:pt x="0" y="1830284"/>
                </a:lnTo>
                <a:lnTo>
                  <a:pt x="0" y="0"/>
                </a:lnTo>
                <a:close/>
              </a:path>
            </a:pathLst>
          </a:custGeom>
          <a:blipFill>
            <a:blip r:embed="rId7"/>
            <a:stretch>
              <a:fillRect l="0" t="-80415" r="0" b="-137618"/>
            </a:stretch>
          </a:blipFill>
        </p:spPr>
      </p:sp>
      <p:sp>
        <p:nvSpPr>
          <p:cNvPr name="Freeform 8" id="8"/>
          <p:cNvSpPr/>
          <p:nvPr/>
        </p:nvSpPr>
        <p:spPr>
          <a:xfrm flipH="false" flipV="false" rot="0">
            <a:off x="5000912" y="3557543"/>
            <a:ext cx="2806072" cy="1961467"/>
          </a:xfrm>
          <a:custGeom>
            <a:avLst/>
            <a:gdLst/>
            <a:ahLst/>
            <a:cxnLst/>
            <a:rect r="r" b="b" t="t" l="l"/>
            <a:pathLst>
              <a:path h="1961467" w="2806072">
                <a:moveTo>
                  <a:pt x="0" y="0"/>
                </a:moveTo>
                <a:lnTo>
                  <a:pt x="2806072" y="0"/>
                </a:lnTo>
                <a:lnTo>
                  <a:pt x="2806072" y="1961466"/>
                </a:lnTo>
                <a:lnTo>
                  <a:pt x="0" y="1961466"/>
                </a:lnTo>
                <a:lnTo>
                  <a:pt x="0" y="0"/>
                </a:lnTo>
                <a:close/>
              </a:path>
            </a:pathLst>
          </a:custGeom>
          <a:blipFill>
            <a:blip r:embed="rId8"/>
            <a:stretch>
              <a:fillRect l="0" t="0" r="0" b="-7351"/>
            </a:stretch>
          </a:blipFill>
        </p:spPr>
      </p:sp>
      <p:sp>
        <p:nvSpPr>
          <p:cNvPr name="Freeform 9" id="9"/>
          <p:cNvSpPr/>
          <p:nvPr/>
        </p:nvSpPr>
        <p:spPr>
          <a:xfrm flipH="false" flipV="false" rot="0">
            <a:off x="8583590" y="3791160"/>
            <a:ext cx="4633965" cy="1494232"/>
          </a:xfrm>
          <a:custGeom>
            <a:avLst/>
            <a:gdLst/>
            <a:ahLst/>
            <a:cxnLst/>
            <a:rect r="r" b="b" t="t" l="l"/>
            <a:pathLst>
              <a:path h="1494232" w="4633965">
                <a:moveTo>
                  <a:pt x="0" y="0"/>
                </a:moveTo>
                <a:lnTo>
                  <a:pt x="4633964" y="0"/>
                </a:lnTo>
                <a:lnTo>
                  <a:pt x="4633964" y="1494232"/>
                </a:lnTo>
                <a:lnTo>
                  <a:pt x="0" y="1494232"/>
                </a:lnTo>
                <a:lnTo>
                  <a:pt x="0" y="0"/>
                </a:lnTo>
                <a:close/>
              </a:path>
            </a:pathLst>
          </a:custGeom>
          <a:blipFill>
            <a:blip r:embed="rId9"/>
            <a:stretch>
              <a:fillRect l="0" t="0" r="0" b="0"/>
            </a:stretch>
          </a:blipFill>
        </p:spPr>
      </p:sp>
      <p:sp>
        <p:nvSpPr>
          <p:cNvPr name="Freeform 10" id="10"/>
          <p:cNvSpPr/>
          <p:nvPr/>
        </p:nvSpPr>
        <p:spPr>
          <a:xfrm flipH="false" flipV="false" rot="0">
            <a:off x="14534125" y="3791160"/>
            <a:ext cx="3185811" cy="1727850"/>
          </a:xfrm>
          <a:custGeom>
            <a:avLst/>
            <a:gdLst/>
            <a:ahLst/>
            <a:cxnLst/>
            <a:rect r="r" b="b" t="t" l="l"/>
            <a:pathLst>
              <a:path h="1727850" w="3185811">
                <a:moveTo>
                  <a:pt x="0" y="0"/>
                </a:moveTo>
                <a:lnTo>
                  <a:pt x="3185811" y="0"/>
                </a:lnTo>
                <a:lnTo>
                  <a:pt x="3185811" y="1727849"/>
                </a:lnTo>
                <a:lnTo>
                  <a:pt x="0" y="1727849"/>
                </a:lnTo>
                <a:lnTo>
                  <a:pt x="0" y="0"/>
                </a:lnTo>
                <a:close/>
              </a:path>
            </a:pathLst>
          </a:custGeom>
          <a:blipFill>
            <a:blip r:embed="rId10"/>
            <a:stretch>
              <a:fillRect l="0" t="-30365" r="0" b="-37651"/>
            </a:stretch>
          </a:blipFill>
        </p:spPr>
      </p:sp>
      <p:sp>
        <p:nvSpPr>
          <p:cNvPr name="Freeform 11" id="11"/>
          <p:cNvSpPr/>
          <p:nvPr/>
        </p:nvSpPr>
        <p:spPr>
          <a:xfrm flipH="false" flipV="false" rot="-5400000">
            <a:off x="1610407" y="6162213"/>
            <a:ext cx="1776182" cy="2205173"/>
          </a:xfrm>
          <a:custGeom>
            <a:avLst/>
            <a:gdLst/>
            <a:ahLst/>
            <a:cxnLst/>
            <a:rect r="r" b="b" t="t" l="l"/>
            <a:pathLst>
              <a:path h="2205173" w="1776182">
                <a:moveTo>
                  <a:pt x="0" y="0"/>
                </a:moveTo>
                <a:lnTo>
                  <a:pt x="1776183" y="0"/>
                </a:lnTo>
                <a:lnTo>
                  <a:pt x="1776183" y="2205173"/>
                </a:lnTo>
                <a:lnTo>
                  <a:pt x="0" y="2205173"/>
                </a:lnTo>
                <a:lnTo>
                  <a:pt x="0" y="0"/>
                </a:lnTo>
                <a:close/>
              </a:path>
            </a:pathLst>
          </a:custGeom>
          <a:blipFill>
            <a:blip r:embed="rId11"/>
            <a:stretch>
              <a:fillRect l="0" t="-22170" r="0" b="-21023"/>
            </a:stretch>
          </a:blipFill>
        </p:spPr>
      </p:sp>
      <p:sp>
        <p:nvSpPr>
          <p:cNvPr name="TextBox 12" id="12"/>
          <p:cNvSpPr txBox="true"/>
          <p:nvPr/>
        </p:nvSpPr>
        <p:spPr>
          <a:xfrm rot="0">
            <a:off x="1662776" y="2966544"/>
            <a:ext cx="159149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Kavya Parmar</a:t>
            </a:r>
          </a:p>
        </p:txBody>
      </p:sp>
      <p:sp>
        <p:nvSpPr>
          <p:cNvPr name="TextBox 13" id="13"/>
          <p:cNvSpPr txBox="true"/>
          <p:nvPr/>
        </p:nvSpPr>
        <p:spPr>
          <a:xfrm rot="0">
            <a:off x="4513493" y="2990674"/>
            <a:ext cx="162829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Agrim Sharma</a:t>
            </a:r>
          </a:p>
        </p:txBody>
      </p:sp>
      <p:sp>
        <p:nvSpPr>
          <p:cNvPr name="TextBox 14" id="14"/>
          <p:cNvSpPr txBox="true"/>
          <p:nvPr/>
        </p:nvSpPr>
        <p:spPr>
          <a:xfrm rot="0">
            <a:off x="11245821" y="2966544"/>
            <a:ext cx="136073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Ayush Patel</a:t>
            </a:r>
          </a:p>
        </p:txBody>
      </p:sp>
      <p:sp>
        <p:nvSpPr>
          <p:cNvPr name="TextBox 15" id="15"/>
          <p:cNvSpPr txBox="true"/>
          <p:nvPr/>
        </p:nvSpPr>
        <p:spPr>
          <a:xfrm rot="0">
            <a:off x="15792800" y="2966544"/>
            <a:ext cx="668462" cy="656590"/>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ea typeface="Canva Sans"/>
                <a:cs typeface="Canva Sans"/>
                <a:sym typeface="Canva Sans"/>
              </a:rPr>
              <a:t>Tapas</a:t>
            </a:r>
          </a:p>
          <a:p>
            <a:pPr algn="ctr">
              <a:lnSpc>
                <a:spcPts val="2659"/>
              </a:lnSpc>
              <a:spcBef>
                <a:spcPct val="0"/>
              </a:spcBef>
            </a:pPr>
          </a:p>
        </p:txBody>
      </p:sp>
      <p:sp>
        <p:nvSpPr>
          <p:cNvPr name="TextBox 16" id="16"/>
          <p:cNvSpPr txBox="true"/>
          <p:nvPr/>
        </p:nvSpPr>
        <p:spPr>
          <a:xfrm rot="0">
            <a:off x="1556187" y="5748693"/>
            <a:ext cx="204489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Dhameliya Utsker</a:t>
            </a:r>
          </a:p>
        </p:txBody>
      </p:sp>
      <p:sp>
        <p:nvSpPr>
          <p:cNvPr name="TextBox 17" id="17"/>
          <p:cNvSpPr txBox="true"/>
          <p:nvPr/>
        </p:nvSpPr>
        <p:spPr>
          <a:xfrm rot="0">
            <a:off x="5786014" y="5728559"/>
            <a:ext cx="123586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Krish Patel</a:t>
            </a:r>
          </a:p>
        </p:txBody>
      </p:sp>
      <p:sp>
        <p:nvSpPr>
          <p:cNvPr name="TextBox 18" id="18"/>
          <p:cNvSpPr txBox="true"/>
          <p:nvPr/>
        </p:nvSpPr>
        <p:spPr>
          <a:xfrm rot="0">
            <a:off x="7956828" y="2966544"/>
            <a:ext cx="119050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Ritul Patel</a:t>
            </a:r>
          </a:p>
        </p:txBody>
      </p:sp>
      <p:sp>
        <p:nvSpPr>
          <p:cNvPr name="TextBox 19" id="19"/>
          <p:cNvSpPr txBox="true"/>
          <p:nvPr/>
        </p:nvSpPr>
        <p:spPr>
          <a:xfrm rot="0">
            <a:off x="9376415" y="5728559"/>
            <a:ext cx="266789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Aayman Ammar Shams</a:t>
            </a:r>
          </a:p>
        </p:txBody>
      </p:sp>
      <p:sp>
        <p:nvSpPr>
          <p:cNvPr name="TextBox 20" id="20"/>
          <p:cNvSpPr txBox="true"/>
          <p:nvPr/>
        </p:nvSpPr>
        <p:spPr>
          <a:xfrm rot="0">
            <a:off x="15540348" y="5728559"/>
            <a:ext cx="1691283"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Harshvir Singh</a:t>
            </a:r>
          </a:p>
        </p:txBody>
      </p:sp>
      <p:sp>
        <p:nvSpPr>
          <p:cNvPr name="TextBox 21" id="21"/>
          <p:cNvSpPr txBox="true"/>
          <p:nvPr/>
        </p:nvSpPr>
        <p:spPr>
          <a:xfrm rot="0">
            <a:off x="1936918" y="8448166"/>
            <a:ext cx="1043211"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Het Rank</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88329" y="2113980"/>
            <a:ext cx="2878700" cy="6059040"/>
            <a:chOff x="0" y="0"/>
            <a:chExt cx="758176" cy="1595797"/>
          </a:xfrm>
        </p:grpSpPr>
        <p:sp>
          <p:nvSpPr>
            <p:cNvPr name="Freeform 3" id="3"/>
            <p:cNvSpPr/>
            <p:nvPr/>
          </p:nvSpPr>
          <p:spPr>
            <a:xfrm flipH="false" flipV="false" rot="0">
              <a:off x="0" y="0"/>
              <a:ext cx="758176" cy="1595797"/>
            </a:xfrm>
            <a:custGeom>
              <a:avLst/>
              <a:gdLst/>
              <a:ahLst/>
              <a:cxnLst/>
              <a:rect r="r" b="b" t="t" l="l"/>
              <a:pathLst>
                <a:path h="1595797" w="758176">
                  <a:moveTo>
                    <a:pt x="0" y="0"/>
                  </a:moveTo>
                  <a:lnTo>
                    <a:pt x="758176" y="0"/>
                  </a:lnTo>
                  <a:lnTo>
                    <a:pt x="758176" y="1595797"/>
                  </a:lnTo>
                  <a:lnTo>
                    <a:pt x="0" y="1595797"/>
                  </a:lnTo>
                  <a:close/>
                </a:path>
              </a:pathLst>
            </a:custGeom>
            <a:solidFill>
              <a:srgbClr val="FFC2CA"/>
            </a:solidFill>
          </p:spPr>
        </p:sp>
        <p:sp>
          <p:nvSpPr>
            <p:cNvPr name="TextBox 4" id="4"/>
            <p:cNvSpPr txBox="true"/>
            <p:nvPr/>
          </p:nvSpPr>
          <p:spPr>
            <a:xfrm>
              <a:off x="0" y="-38100"/>
              <a:ext cx="758176" cy="16338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724086" y="3883258"/>
            <a:ext cx="7653319" cy="1708154"/>
          </a:xfrm>
          <a:prstGeom prst="rect">
            <a:avLst/>
          </a:prstGeom>
        </p:spPr>
        <p:txBody>
          <a:bodyPr anchor="t" rtlCol="false" tIns="0" lIns="0" bIns="0" rIns="0">
            <a:spAutoFit/>
          </a:bodyPr>
          <a:lstStyle/>
          <a:p>
            <a:pPr algn="l">
              <a:lnSpc>
                <a:spcPts val="13999"/>
              </a:lnSpc>
            </a:pPr>
            <a:r>
              <a:rPr lang="en-US" b="true" sz="9999" u="sng">
                <a:solidFill>
                  <a:srgbClr val="2E2E2E"/>
                </a:solidFill>
                <a:latin typeface="Canva Sans Bold"/>
                <a:ea typeface="Canva Sans Bold"/>
                <a:cs typeface="Canva Sans Bold"/>
                <a:sym typeface="Canva Sans Bold"/>
              </a:rPr>
              <a:t>Thank You</a:t>
            </a:r>
          </a:p>
        </p:txBody>
      </p:sp>
      <p:grpSp>
        <p:nvGrpSpPr>
          <p:cNvPr name="Group 6" id="6"/>
          <p:cNvGrpSpPr/>
          <p:nvPr/>
        </p:nvGrpSpPr>
        <p:grpSpPr>
          <a:xfrm rot="0">
            <a:off x="17259300" y="3803885"/>
            <a:ext cx="1028700" cy="5454415"/>
            <a:chOff x="0" y="0"/>
            <a:chExt cx="270933" cy="1436554"/>
          </a:xfrm>
        </p:grpSpPr>
        <p:sp>
          <p:nvSpPr>
            <p:cNvPr name="Freeform 7" id="7"/>
            <p:cNvSpPr/>
            <p:nvPr/>
          </p:nvSpPr>
          <p:spPr>
            <a:xfrm flipH="false" flipV="false" rot="0">
              <a:off x="0" y="0"/>
              <a:ext cx="270933" cy="1436554"/>
            </a:xfrm>
            <a:custGeom>
              <a:avLst/>
              <a:gdLst/>
              <a:ahLst/>
              <a:cxnLst/>
              <a:rect r="r" b="b" t="t" l="l"/>
              <a:pathLst>
                <a:path h="1436554" w="270933">
                  <a:moveTo>
                    <a:pt x="0" y="0"/>
                  </a:moveTo>
                  <a:lnTo>
                    <a:pt x="270933" y="0"/>
                  </a:lnTo>
                  <a:lnTo>
                    <a:pt x="270933" y="1436554"/>
                  </a:lnTo>
                  <a:lnTo>
                    <a:pt x="0" y="1436554"/>
                  </a:lnTo>
                  <a:close/>
                </a:path>
              </a:pathLst>
            </a:custGeom>
            <a:solidFill>
              <a:srgbClr val="FFC2CA"/>
            </a:solidFill>
          </p:spPr>
        </p:sp>
        <p:sp>
          <p:nvSpPr>
            <p:cNvPr name="TextBox 8" id="8"/>
            <p:cNvSpPr txBox="true"/>
            <p:nvPr/>
          </p:nvSpPr>
          <p:spPr>
            <a:xfrm>
              <a:off x="0" y="-38100"/>
              <a:ext cx="270933" cy="147465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729241" y="2903176"/>
            <a:ext cx="8709246" cy="5762717"/>
          </a:xfrm>
          <a:custGeom>
            <a:avLst/>
            <a:gdLst/>
            <a:ahLst/>
            <a:cxnLst/>
            <a:rect r="r" b="b" t="t" l="l"/>
            <a:pathLst>
              <a:path h="5762717" w="8709246">
                <a:moveTo>
                  <a:pt x="0" y="0"/>
                </a:moveTo>
                <a:lnTo>
                  <a:pt x="8709246" y="0"/>
                </a:lnTo>
                <a:lnTo>
                  <a:pt x="8709246" y="5762717"/>
                </a:lnTo>
                <a:lnTo>
                  <a:pt x="0" y="5762717"/>
                </a:lnTo>
                <a:lnTo>
                  <a:pt x="0" y="0"/>
                </a:lnTo>
                <a:close/>
              </a:path>
            </a:pathLst>
          </a:custGeom>
          <a:blipFill>
            <a:blip r:embed="rId2"/>
            <a:stretch>
              <a:fillRect l="-1" t="-344" r="0" b="-344"/>
            </a:stretch>
          </a:blipFill>
        </p:spPr>
      </p:sp>
      <p:sp>
        <p:nvSpPr>
          <p:cNvPr name="TextBox 9" id="9"/>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Base Graph Matrix</a:t>
            </a:r>
          </a:p>
        </p:txBody>
      </p:sp>
      <p:sp>
        <p:nvSpPr>
          <p:cNvPr name="TextBox 10" id="10"/>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Base Graph Matrix</a:t>
            </a:r>
          </a:p>
        </p:txBody>
      </p:sp>
      <p:sp>
        <p:nvSpPr>
          <p:cNvPr name="TextBox 11" id="11"/>
          <p:cNvSpPr txBox="true"/>
          <p:nvPr/>
        </p:nvSpPr>
        <p:spPr>
          <a:xfrm rot="0">
            <a:off x="1606994" y="4363087"/>
            <a:ext cx="7038318" cy="278574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ea typeface="Canva Sans"/>
                <a:cs typeface="Canva Sans"/>
                <a:sym typeface="Canva Sans"/>
              </a:rPr>
              <a:t>A- Information Matrix</a:t>
            </a:r>
          </a:p>
          <a:p>
            <a:pPr algn="just">
              <a:lnSpc>
                <a:spcPts val="4480"/>
              </a:lnSpc>
            </a:pPr>
            <a:r>
              <a:rPr lang="en-US" sz="3200">
                <a:solidFill>
                  <a:srgbClr val="000000"/>
                </a:solidFill>
                <a:latin typeface="Canva Sans"/>
                <a:ea typeface="Canva Sans"/>
                <a:cs typeface="Canva Sans"/>
                <a:sym typeface="Canva Sans"/>
              </a:rPr>
              <a:t>B- Double Diagonal Matrix</a:t>
            </a:r>
          </a:p>
          <a:p>
            <a:pPr algn="just">
              <a:lnSpc>
                <a:spcPts val="4480"/>
              </a:lnSpc>
            </a:pPr>
            <a:r>
              <a:rPr lang="en-US" sz="3200">
                <a:solidFill>
                  <a:srgbClr val="000000"/>
                </a:solidFill>
                <a:latin typeface="Canva Sans"/>
                <a:ea typeface="Canva Sans"/>
                <a:cs typeface="Canva Sans"/>
                <a:sym typeface="Canva Sans"/>
              </a:rPr>
              <a:t>C- Less Dense Matrix</a:t>
            </a:r>
          </a:p>
          <a:p>
            <a:pPr algn="just">
              <a:lnSpc>
                <a:spcPts val="4480"/>
              </a:lnSpc>
            </a:pPr>
            <a:r>
              <a:rPr lang="en-US" sz="3200">
                <a:solidFill>
                  <a:srgbClr val="000000"/>
                </a:solidFill>
                <a:latin typeface="Canva Sans"/>
                <a:ea typeface="Canva Sans"/>
                <a:cs typeface="Canva Sans"/>
                <a:sym typeface="Canva Sans"/>
              </a:rPr>
              <a:t>I- All Zero Diagonal Entries</a:t>
            </a:r>
          </a:p>
          <a:p>
            <a:pPr algn="just">
              <a:lnSpc>
                <a:spcPts val="4480"/>
              </a:lnSpc>
              <a:spcBef>
                <a:spcPct val="0"/>
              </a:spcBef>
            </a:pPr>
            <a:r>
              <a:rPr lang="en-US" sz="3200">
                <a:solidFill>
                  <a:srgbClr val="000000"/>
                </a:solidFill>
                <a:latin typeface="Canva Sans"/>
                <a:ea typeface="Canva Sans"/>
                <a:cs typeface="Canva Sans"/>
                <a:sym typeface="Canva Sans"/>
              </a:rPr>
              <a:t>O- All -1's Zero Matrices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786402" y="778428"/>
            <a:ext cx="4480349" cy="3449532"/>
          </a:xfrm>
          <a:custGeom>
            <a:avLst/>
            <a:gdLst/>
            <a:ahLst/>
            <a:cxnLst/>
            <a:rect r="r" b="b" t="t" l="l"/>
            <a:pathLst>
              <a:path h="3449532" w="4480349">
                <a:moveTo>
                  <a:pt x="0" y="0"/>
                </a:moveTo>
                <a:lnTo>
                  <a:pt x="4480349" y="0"/>
                </a:lnTo>
                <a:lnTo>
                  <a:pt x="4480349" y="3449532"/>
                </a:lnTo>
                <a:lnTo>
                  <a:pt x="0" y="3449532"/>
                </a:lnTo>
                <a:lnTo>
                  <a:pt x="0" y="0"/>
                </a:lnTo>
                <a:close/>
              </a:path>
            </a:pathLst>
          </a:custGeom>
          <a:blipFill>
            <a:blip r:embed="rId2"/>
            <a:stretch>
              <a:fillRect l="0" t="0" r="0" b="0"/>
            </a:stretch>
          </a:blipFill>
        </p:spPr>
      </p:sp>
      <p:sp>
        <p:nvSpPr>
          <p:cNvPr name="Freeform 9" id="9"/>
          <p:cNvSpPr/>
          <p:nvPr/>
        </p:nvSpPr>
        <p:spPr>
          <a:xfrm flipH="false" flipV="false" rot="0">
            <a:off x="10474527" y="5360674"/>
            <a:ext cx="4198755" cy="3793612"/>
          </a:xfrm>
          <a:custGeom>
            <a:avLst/>
            <a:gdLst/>
            <a:ahLst/>
            <a:cxnLst/>
            <a:rect r="r" b="b" t="t" l="l"/>
            <a:pathLst>
              <a:path h="3793612" w="4198755">
                <a:moveTo>
                  <a:pt x="0" y="0"/>
                </a:moveTo>
                <a:lnTo>
                  <a:pt x="4198756" y="0"/>
                </a:lnTo>
                <a:lnTo>
                  <a:pt x="4198756" y="3793612"/>
                </a:lnTo>
                <a:lnTo>
                  <a:pt x="0" y="3793612"/>
                </a:lnTo>
                <a:lnTo>
                  <a:pt x="0" y="0"/>
                </a:lnTo>
                <a:close/>
              </a:path>
            </a:pathLst>
          </a:custGeom>
          <a:blipFill>
            <a:blip r:embed="rId3"/>
            <a:stretch>
              <a:fillRect l="0" t="0" r="0" b="0"/>
            </a:stretch>
          </a:blipFill>
        </p:spPr>
      </p:sp>
      <p:sp>
        <p:nvSpPr>
          <p:cNvPr name="TextBox 10" id="10"/>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Base Graph Matrix</a:t>
            </a:r>
          </a:p>
        </p:txBody>
      </p:sp>
      <p:sp>
        <p:nvSpPr>
          <p:cNvPr name="TextBox 11" id="11"/>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Base Graph Matrix</a:t>
            </a:r>
          </a:p>
        </p:txBody>
      </p:sp>
      <p:sp>
        <p:nvSpPr>
          <p:cNvPr name="TextBox 12" id="12"/>
          <p:cNvSpPr txBox="true"/>
          <p:nvPr/>
        </p:nvSpPr>
        <p:spPr>
          <a:xfrm rot="0">
            <a:off x="1028700" y="3017861"/>
            <a:ext cx="7456953" cy="5793106"/>
          </a:xfrm>
          <a:prstGeom prst="rect">
            <a:avLst/>
          </a:prstGeom>
        </p:spPr>
        <p:txBody>
          <a:bodyPr anchor="t" rtlCol="false" tIns="0" lIns="0" bIns="0" rIns="0">
            <a:spAutoFit/>
          </a:bodyPr>
          <a:lstStyle/>
          <a:p>
            <a:pPr algn="just">
              <a:lnSpc>
                <a:spcPts val="3839"/>
              </a:lnSpc>
            </a:pPr>
            <a:r>
              <a:rPr lang="en-US" sz="2399">
                <a:solidFill>
                  <a:srgbClr val="000000"/>
                </a:solidFill>
                <a:latin typeface="Canva Sans"/>
                <a:ea typeface="Canva Sans"/>
                <a:cs typeface="Canva Sans"/>
                <a:sym typeface="Canva Sans"/>
              </a:rPr>
              <a:t>5G NR uses two base graphs for LDPC coding: BG1 (46×68) and BG2 (42×52), selected based on message size and code rate.</a:t>
            </a:r>
          </a:p>
          <a:p>
            <a:pPr algn="just">
              <a:lnSpc>
                <a:spcPts val="3839"/>
              </a:lnSpc>
            </a:pPr>
          </a:p>
          <a:p>
            <a:pPr algn="just">
              <a:lnSpc>
                <a:spcPts val="3839"/>
              </a:lnSpc>
            </a:pPr>
            <a:r>
              <a:rPr lang="en-US" sz="2399">
                <a:solidFill>
                  <a:srgbClr val="000000"/>
                </a:solidFill>
                <a:latin typeface="Canva Sans"/>
                <a:ea typeface="Canva Sans"/>
                <a:cs typeface="Canva Sans"/>
                <a:sym typeface="Canva Sans"/>
              </a:rPr>
              <a:t>These graphs support up to 22z (BG1) and 10z (BG2) message bits, with a structured base matrix containing values like 0, -1, and numbers up to Z−1, where Z is the expansion factor.</a:t>
            </a:r>
          </a:p>
          <a:p>
            <a:pPr algn="just">
              <a:lnSpc>
                <a:spcPts val="3839"/>
              </a:lnSpc>
            </a:pPr>
          </a:p>
          <a:p>
            <a:pPr algn="just">
              <a:lnSpc>
                <a:spcPts val="3839"/>
              </a:lnSpc>
            </a:pPr>
            <a:r>
              <a:rPr lang="en-US" sz="2399">
                <a:solidFill>
                  <a:srgbClr val="000000"/>
                </a:solidFill>
                <a:latin typeface="Canva Sans"/>
                <a:ea typeface="Canva Sans"/>
                <a:cs typeface="Canva Sans"/>
                <a:sym typeface="Canva Sans"/>
              </a:rPr>
              <a:t>The dual-graph design allows efficient adaptation to different data sizes and ensures reliable communication in diverse 5G scenarios.</a:t>
            </a:r>
          </a:p>
        </p:txBody>
      </p:sp>
      <p:sp>
        <p:nvSpPr>
          <p:cNvPr name="TextBox 13" id="13"/>
          <p:cNvSpPr txBox="true"/>
          <p:nvPr/>
        </p:nvSpPr>
        <p:spPr>
          <a:xfrm rot="0">
            <a:off x="10888289" y="4293999"/>
            <a:ext cx="4276576"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Canva Sans Bold"/>
                <a:ea typeface="Canva Sans Bold"/>
                <a:cs typeface="Canva Sans Bold"/>
                <a:sym typeface="Canva Sans Bold"/>
              </a:rPr>
              <a:t>(BG1): matrix size of 46x68</a:t>
            </a:r>
          </a:p>
        </p:txBody>
      </p:sp>
      <p:sp>
        <p:nvSpPr>
          <p:cNvPr name="TextBox 14" id="14"/>
          <p:cNvSpPr txBox="true"/>
          <p:nvPr/>
        </p:nvSpPr>
        <p:spPr>
          <a:xfrm rot="0">
            <a:off x="10333730" y="9519920"/>
            <a:ext cx="4222700"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Canva Sans Bold"/>
                <a:ea typeface="Canva Sans Bold"/>
                <a:cs typeface="Canva Sans Bold"/>
                <a:sym typeface="Canva Sans Bold"/>
              </a:rPr>
              <a:t>(BG2): matrix size of 42x52</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H Matrix</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 Matrix</a:t>
            </a:r>
          </a:p>
        </p:txBody>
      </p:sp>
      <p:sp>
        <p:nvSpPr>
          <p:cNvPr name="TextBox 10" id="10"/>
          <p:cNvSpPr txBox="true"/>
          <p:nvPr/>
        </p:nvSpPr>
        <p:spPr>
          <a:xfrm rot="0">
            <a:off x="1028700" y="3418522"/>
            <a:ext cx="15269881" cy="3364231"/>
          </a:xfrm>
          <a:prstGeom prst="rect">
            <a:avLst/>
          </a:prstGeom>
        </p:spPr>
        <p:txBody>
          <a:bodyPr anchor="t" rtlCol="false" tIns="0" lIns="0" bIns="0" rIns="0">
            <a:spAutoFit/>
          </a:bodyPr>
          <a:lstStyle/>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To construct the parity check matrix H from the base graph B, we use an expansion factor z (also called the lifting size). This factor varies based on the base graph.</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The construction rules are:</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If Bᵢⱼ = -1, replace it with a z × z all-zero matrix.</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If Bᵢⱼ = 0, replace it with a z × z identity matrix.</a:t>
            </a:r>
          </a:p>
          <a:p>
            <a:pPr algn="just" marL="518155" indent="-259078" lvl="1">
              <a:lnSpc>
                <a:spcPts val="3839"/>
              </a:lnSpc>
              <a:buFont typeface="Arial"/>
              <a:buChar char="•"/>
            </a:pPr>
            <a:r>
              <a:rPr lang="en-US" sz="2399">
                <a:solidFill>
                  <a:srgbClr val="000000"/>
                </a:solidFill>
                <a:latin typeface="Canva Sans"/>
                <a:ea typeface="Canva Sans"/>
                <a:cs typeface="Canva Sans"/>
                <a:sym typeface="Canva Sans"/>
              </a:rPr>
              <a:t>If Bᵢⱼ is between 1 and z−1, replace it with a z × z identity matrix circularly shifted to the right Bᵢⱼ times.</a:t>
            </a:r>
          </a:p>
          <a:p>
            <a:pPr algn="just">
              <a:lnSpc>
                <a:spcPts val="3839"/>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5400000">
            <a:off x="15162945" y="7082863"/>
            <a:ext cx="5030340" cy="349235"/>
          </a:xfrm>
          <a:prstGeom prst="rect">
            <a:avLst/>
          </a:prstGeom>
        </p:spPr>
        <p:txBody>
          <a:bodyPr anchor="t" rtlCol="false" tIns="0" lIns="0" bIns="0" rIns="0">
            <a:spAutoFit/>
          </a:bodyPr>
          <a:lstStyle/>
          <a:p>
            <a:pPr algn="ctr">
              <a:lnSpc>
                <a:spcPts val="2800"/>
              </a:lnSpc>
            </a:pPr>
            <a:r>
              <a:rPr lang="en-US" sz="2000">
                <a:solidFill>
                  <a:srgbClr val="4D4D4D"/>
                </a:solidFill>
                <a:latin typeface="Canva Sans"/>
                <a:ea typeface="Canva Sans"/>
                <a:cs typeface="Canva Sans"/>
                <a:sym typeface="Canva Sans"/>
              </a:rPr>
              <a:t>H Matrix</a:t>
            </a:r>
          </a:p>
        </p:txBody>
      </p:sp>
      <p:sp>
        <p:nvSpPr>
          <p:cNvPr name="TextBox 9" id="9"/>
          <p:cNvSpPr txBox="true"/>
          <p:nvPr/>
        </p:nvSpPr>
        <p:spPr>
          <a:xfrm rot="0">
            <a:off x="1028700" y="1438275"/>
            <a:ext cx="7704893" cy="863587"/>
          </a:xfrm>
          <a:prstGeom prst="rect">
            <a:avLst/>
          </a:prstGeom>
        </p:spPr>
        <p:txBody>
          <a:bodyPr anchor="t" rtlCol="false" tIns="0" lIns="0" bIns="0" rIns="0">
            <a:spAutoFit/>
          </a:bodyPr>
          <a:lstStyle/>
          <a:p>
            <a:pPr algn="l">
              <a:lnSpc>
                <a:spcPts val="7000"/>
              </a:lnSpc>
            </a:pPr>
            <a:r>
              <a:rPr lang="en-US" sz="5000" spc="-100" b="true">
                <a:solidFill>
                  <a:srgbClr val="2E2E2E"/>
                </a:solidFill>
                <a:latin typeface="Canva Sans Bold"/>
                <a:ea typeface="Canva Sans Bold"/>
                <a:cs typeface="Canva Sans Bold"/>
                <a:sym typeface="Canva Sans Bold"/>
              </a:rPr>
              <a:t>H Matrix</a:t>
            </a:r>
          </a:p>
        </p:txBody>
      </p:sp>
      <p:grpSp>
        <p:nvGrpSpPr>
          <p:cNvPr name="Group 10" id="10"/>
          <p:cNvGrpSpPr/>
          <p:nvPr/>
        </p:nvGrpSpPr>
        <p:grpSpPr>
          <a:xfrm rot="0">
            <a:off x="7619234" y="2435212"/>
            <a:ext cx="8520416" cy="7184115"/>
            <a:chOff x="0" y="0"/>
            <a:chExt cx="11360555" cy="9578820"/>
          </a:xfrm>
        </p:grpSpPr>
        <p:grpSp>
          <p:nvGrpSpPr>
            <p:cNvPr name="Group 11" id="11"/>
            <p:cNvGrpSpPr/>
            <p:nvPr/>
          </p:nvGrpSpPr>
          <p:grpSpPr>
            <a:xfrm rot="0">
              <a:off x="2045" y="0"/>
              <a:ext cx="2678884" cy="3076131"/>
              <a:chOff x="0" y="0"/>
              <a:chExt cx="529162" cy="607631"/>
            </a:xfrm>
          </p:grpSpPr>
          <p:sp>
            <p:nvSpPr>
              <p:cNvPr name="Freeform 12" id="12"/>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13" id="13"/>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894572" y="0"/>
              <a:ext cx="2678884" cy="3076131"/>
              <a:chOff x="0" y="0"/>
              <a:chExt cx="529162" cy="607631"/>
            </a:xfrm>
          </p:grpSpPr>
          <p:sp>
            <p:nvSpPr>
              <p:cNvPr name="Freeform 15" id="15"/>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16" id="16"/>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87099" y="0"/>
              <a:ext cx="2678884" cy="3076131"/>
              <a:chOff x="0" y="0"/>
              <a:chExt cx="529162" cy="607631"/>
            </a:xfrm>
          </p:grpSpPr>
          <p:sp>
            <p:nvSpPr>
              <p:cNvPr name="Freeform 18" id="18"/>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19" id="19"/>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8679626" y="0"/>
              <a:ext cx="2678884" cy="3076131"/>
              <a:chOff x="0" y="0"/>
              <a:chExt cx="529162" cy="607631"/>
            </a:xfrm>
          </p:grpSpPr>
          <p:sp>
            <p:nvSpPr>
              <p:cNvPr name="Freeform 21" id="21"/>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22" id="22"/>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10795426">
              <a:off x="8679626" y="3251345"/>
              <a:ext cx="2678884" cy="3076131"/>
              <a:chOff x="0" y="0"/>
              <a:chExt cx="529162" cy="607631"/>
            </a:xfrm>
          </p:grpSpPr>
          <p:sp>
            <p:nvSpPr>
              <p:cNvPr name="Freeform 24" id="24"/>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25" id="25"/>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10795426">
              <a:off x="5787099" y="3251345"/>
              <a:ext cx="2678884" cy="3076131"/>
              <a:chOff x="0" y="0"/>
              <a:chExt cx="529162" cy="607631"/>
            </a:xfrm>
          </p:grpSpPr>
          <p:sp>
            <p:nvSpPr>
              <p:cNvPr name="Freeform 27" id="27"/>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28" id="28"/>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10795426">
              <a:off x="2894572" y="3251345"/>
              <a:ext cx="2678884" cy="3076131"/>
              <a:chOff x="0" y="0"/>
              <a:chExt cx="529162" cy="607631"/>
            </a:xfrm>
          </p:grpSpPr>
          <p:sp>
            <p:nvSpPr>
              <p:cNvPr name="Freeform 30" id="30"/>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31" id="31"/>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10795426">
              <a:off x="2045" y="3251345"/>
              <a:ext cx="2678884" cy="3076131"/>
              <a:chOff x="0" y="0"/>
              <a:chExt cx="529162" cy="607631"/>
            </a:xfrm>
          </p:grpSpPr>
          <p:sp>
            <p:nvSpPr>
              <p:cNvPr name="Freeform 33" id="33"/>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34" id="34"/>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45" y="6502689"/>
              <a:ext cx="2678884" cy="3076131"/>
              <a:chOff x="0" y="0"/>
              <a:chExt cx="529162" cy="607631"/>
            </a:xfrm>
          </p:grpSpPr>
          <p:sp>
            <p:nvSpPr>
              <p:cNvPr name="Freeform 36" id="36"/>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37" id="37"/>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2894572" y="6502689"/>
              <a:ext cx="2678884" cy="3076131"/>
              <a:chOff x="0" y="0"/>
              <a:chExt cx="529162" cy="607631"/>
            </a:xfrm>
          </p:grpSpPr>
          <p:sp>
            <p:nvSpPr>
              <p:cNvPr name="Freeform 39" id="39"/>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40" id="40"/>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5787099" y="6502689"/>
              <a:ext cx="2678884" cy="3076131"/>
              <a:chOff x="0" y="0"/>
              <a:chExt cx="529162" cy="607631"/>
            </a:xfrm>
          </p:grpSpPr>
          <p:sp>
            <p:nvSpPr>
              <p:cNvPr name="Freeform 42" id="42"/>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FFC2CA"/>
              </a:solidFill>
            </p:spPr>
          </p:sp>
          <p:sp>
            <p:nvSpPr>
              <p:cNvPr name="TextBox 43" id="43"/>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8679626" y="6502689"/>
              <a:ext cx="2678884" cy="3076131"/>
              <a:chOff x="0" y="0"/>
              <a:chExt cx="529162" cy="607631"/>
            </a:xfrm>
          </p:grpSpPr>
          <p:sp>
            <p:nvSpPr>
              <p:cNvPr name="Freeform 45" id="45"/>
              <p:cNvSpPr/>
              <p:nvPr/>
            </p:nvSpPr>
            <p:spPr>
              <a:xfrm flipH="false" flipV="false" rot="0">
                <a:off x="0" y="0"/>
                <a:ext cx="529162" cy="607631"/>
              </a:xfrm>
              <a:custGeom>
                <a:avLst/>
                <a:gdLst/>
                <a:ahLst/>
                <a:cxnLst/>
                <a:rect r="r" b="b" t="t" l="l"/>
                <a:pathLst>
                  <a:path h="607631" w="529162">
                    <a:moveTo>
                      <a:pt x="0" y="0"/>
                    </a:moveTo>
                    <a:lnTo>
                      <a:pt x="529162" y="0"/>
                    </a:lnTo>
                    <a:lnTo>
                      <a:pt x="529162" y="607631"/>
                    </a:lnTo>
                    <a:lnTo>
                      <a:pt x="0" y="607631"/>
                    </a:lnTo>
                    <a:close/>
                  </a:path>
                </a:pathLst>
              </a:custGeom>
              <a:solidFill>
                <a:srgbClr val="BCAAD0"/>
              </a:solidFill>
            </p:spPr>
          </p:sp>
          <p:sp>
            <p:nvSpPr>
              <p:cNvPr name="TextBox 46" id="46"/>
              <p:cNvSpPr txBox="true"/>
              <p:nvPr/>
            </p:nvSpPr>
            <p:spPr>
              <a:xfrm>
                <a:off x="0" y="-38100"/>
                <a:ext cx="529162" cy="645731"/>
              </a:xfrm>
              <a:prstGeom prst="rect">
                <a:avLst/>
              </a:prstGeom>
            </p:spPr>
            <p:txBody>
              <a:bodyPr anchor="ctr" rtlCol="false" tIns="50800" lIns="50800" bIns="50800" rIns="50800"/>
              <a:lstStyle/>
              <a:p>
                <a:pPr algn="ctr">
                  <a:lnSpc>
                    <a:spcPts val="2659"/>
                  </a:lnSpc>
                </a:pPr>
              </a:p>
            </p:txBody>
          </p:sp>
        </p:grpSp>
      </p:grpSp>
      <p:sp>
        <p:nvSpPr>
          <p:cNvPr name="TextBox 47" id="47"/>
          <p:cNvSpPr txBox="true"/>
          <p:nvPr/>
        </p:nvSpPr>
        <p:spPr>
          <a:xfrm rot="0">
            <a:off x="7470699" y="2349487"/>
            <a:ext cx="8817488" cy="7736206"/>
          </a:xfrm>
          <a:prstGeom prst="rect">
            <a:avLst/>
          </a:prstGeom>
        </p:spPr>
        <p:txBody>
          <a:bodyPr anchor="t" rtlCol="false" tIns="0" lIns="0" bIns="0" rIns="0">
            <a:spAutoFit/>
          </a:bodyPr>
          <a:lstStyle/>
          <a:p>
            <a:pPr algn="just">
              <a:lnSpc>
                <a:spcPts val="3839"/>
              </a:lnSpc>
            </a:pPr>
            <a:r>
              <a:rPr lang="en-US" sz="2399">
                <a:solidFill>
                  <a:srgbClr val="2E2E2E"/>
                </a:solidFill>
                <a:latin typeface="Canva Sans"/>
                <a:ea typeface="Canva Sans"/>
                <a:cs typeface="Canva Sans"/>
                <a:sym typeface="Canva Sans"/>
              </a:rPr>
              <a:t>   1   0   0   0   0   0   1   0   0   0   0   0   0   0   0   0   0   0   1   0</a:t>
            </a:r>
          </a:p>
          <a:p>
            <a:pPr algn="just">
              <a:lnSpc>
                <a:spcPts val="3839"/>
              </a:lnSpc>
            </a:pPr>
            <a:r>
              <a:rPr lang="en-US" sz="2399">
                <a:solidFill>
                  <a:srgbClr val="2E2E2E"/>
                </a:solidFill>
                <a:latin typeface="Canva Sans"/>
                <a:ea typeface="Canva Sans"/>
                <a:cs typeface="Canva Sans"/>
                <a:sym typeface="Canva Sans"/>
              </a:rPr>
              <a:t>   0   1   0   0   0   0   0   1   0   0   0   0   0   0   0   0   0   0   0   1</a:t>
            </a:r>
          </a:p>
          <a:p>
            <a:pPr algn="just">
              <a:lnSpc>
                <a:spcPts val="3839"/>
              </a:lnSpc>
            </a:pPr>
            <a:r>
              <a:rPr lang="en-US" sz="2399">
                <a:solidFill>
                  <a:srgbClr val="2E2E2E"/>
                </a:solidFill>
                <a:latin typeface="Canva Sans"/>
                <a:ea typeface="Canva Sans"/>
                <a:cs typeface="Canva Sans"/>
                <a:sym typeface="Canva Sans"/>
              </a:rPr>
              <a:t>   0   0   1   0   0   0   0   0   1   0   0   0   0   0   0   1   0   0   0   0</a:t>
            </a:r>
          </a:p>
          <a:p>
            <a:pPr algn="just">
              <a:lnSpc>
                <a:spcPts val="3839"/>
              </a:lnSpc>
            </a:pPr>
            <a:r>
              <a:rPr lang="en-US" sz="2399">
                <a:solidFill>
                  <a:srgbClr val="2E2E2E"/>
                </a:solidFill>
                <a:latin typeface="Canva Sans"/>
                <a:ea typeface="Canva Sans"/>
                <a:cs typeface="Canva Sans"/>
                <a:sym typeface="Canva Sans"/>
              </a:rPr>
              <a:t>   0   0   0   1   0   0   0   0   0   1   0   0   0   0   0   0   1   0   0   0</a:t>
            </a:r>
          </a:p>
          <a:p>
            <a:pPr algn="just">
              <a:lnSpc>
                <a:spcPts val="3839"/>
              </a:lnSpc>
            </a:pPr>
            <a:r>
              <a:rPr lang="en-US" sz="2399">
                <a:solidFill>
                  <a:srgbClr val="2E2E2E"/>
                </a:solidFill>
                <a:latin typeface="Canva Sans"/>
                <a:ea typeface="Canva Sans"/>
                <a:cs typeface="Canva Sans"/>
                <a:sym typeface="Canva Sans"/>
              </a:rPr>
              <a:t>   0   0   0   0   1   1   0   0   0   0   0   0   0   0   0   0   0   1   0   0</a:t>
            </a:r>
          </a:p>
          <a:p>
            <a:pPr algn="just">
              <a:lnSpc>
                <a:spcPts val="3839"/>
              </a:lnSpc>
            </a:pPr>
            <a:r>
              <a:rPr lang="en-US" sz="2399">
                <a:solidFill>
                  <a:srgbClr val="2E2E2E"/>
                </a:solidFill>
                <a:latin typeface="Canva Sans"/>
                <a:ea typeface="Canva Sans"/>
                <a:cs typeface="Canva Sans"/>
                <a:sym typeface="Canva Sans"/>
              </a:rPr>
              <a:t>   0   0   1   0   0   0   0   0   0   0   0   0   0   0   1   1   0   0   0   0</a:t>
            </a:r>
          </a:p>
          <a:p>
            <a:pPr algn="just">
              <a:lnSpc>
                <a:spcPts val="3839"/>
              </a:lnSpc>
            </a:pPr>
            <a:r>
              <a:rPr lang="en-US" sz="2399">
                <a:solidFill>
                  <a:srgbClr val="2E2E2E"/>
                </a:solidFill>
                <a:latin typeface="Canva Sans"/>
                <a:ea typeface="Canva Sans"/>
                <a:cs typeface="Canva Sans"/>
                <a:sym typeface="Canva Sans"/>
              </a:rPr>
              <a:t>   0   0   0   1   0   0   0   0   0   0   1   0   0   0   0   0   1   0   0   0</a:t>
            </a:r>
          </a:p>
          <a:p>
            <a:pPr algn="just">
              <a:lnSpc>
                <a:spcPts val="3839"/>
              </a:lnSpc>
            </a:pPr>
            <a:r>
              <a:rPr lang="en-US" sz="2399">
                <a:solidFill>
                  <a:srgbClr val="2E2E2E"/>
                </a:solidFill>
                <a:latin typeface="Canva Sans"/>
                <a:ea typeface="Canva Sans"/>
                <a:cs typeface="Canva Sans"/>
                <a:sym typeface="Canva Sans"/>
              </a:rPr>
              <a:t>   0   0   0   0   1   0   0   0   0   0   0   1   0   0   0   0   0   1   0   0</a:t>
            </a:r>
          </a:p>
          <a:p>
            <a:pPr algn="just">
              <a:lnSpc>
                <a:spcPts val="3839"/>
              </a:lnSpc>
            </a:pPr>
            <a:r>
              <a:rPr lang="en-US" sz="2399">
                <a:solidFill>
                  <a:srgbClr val="2E2E2E"/>
                </a:solidFill>
                <a:latin typeface="Canva Sans"/>
                <a:ea typeface="Canva Sans"/>
                <a:cs typeface="Canva Sans"/>
                <a:sym typeface="Canva Sans"/>
              </a:rPr>
              <a:t>   1   0   0   0   0   0   0   0   0   0   0   0   1   0   0   0   0   0   1   0</a:t>
            </a:r>
          </a:p>
          <a:p>
            <a:pPr algn="just">
              <a:lnSpc>
                <a:spcPts val="3839"/>
              </a:lnSpc>
            </a:pPr>
            <a:r>
              <a:rPr lang="en-US" sz="2399">
                <a:solidFill>
                  <a:srgbClr val="2E2E2E"/>
                </a:solidFill>
                <a:latin typeface="Canva Sans"/>
                <a:ea typeface="Canva Sans"/>
                <a:cs typeface="Canva Sans"/>
                <a:sym typeface="Canva Sans"/>
              </a:rPr>
              <a:t>   0   1   0   0   0   0   0   0   0   0   0   0   0   1   0   0   0   0   0   1</a:t>
            </a:r>
          </a:p>
          <a:p>
            <a:pPr algn="just">
              <a:lnSpc>
                <a:spcPts val="3839"/>
              </a:lnSpc>
            </a:pPr>
            <a:r>
              <a:rPr lang="en-US" sz="2399">
                <a:solidFill>
                  <a:srgbClr val="2E2E2E"/>
                </a:solidFill>
                <a:latin typeface="Canva Sans"/>
                <a:ea typeface="Canva Sans"/>
                <a:cs typeface="Canva Sans"/>
                <a:sym typeface="Canva Sans"/>
              </a:rPr>
              <a:t>   0   0   0   0   0   0   0   1   0   0   0   0   0   1   0   0   1   0   0   0</a:t>
            </a:r>
          </a:p>
          <a:p>
            <a:pPr algn="just">
              <a:lnSpc>
                <a:spcPts val="3839"/>
              </a:lnSpc>
            </a:pPr>
            <a:r>
              <a:rPr lang="en-US" sz="2399">
                <a:solidFill>
                  <a:srgbClr val="2E2E2E"/>
                </a:solidFill>
                <a:latin typeface="Canva Sans"/>
                <a:ea typeface="Canva Sans"/>
                <a:cs typeface="Canva Sans"/>
                <a:sym typeface="Canva Sans"/>
              </a:rPr>
              <a:t>   0   0   0   0   0   0   0   0   1   0   0   0   0   0   1   0   0   1   0   0</a:t>
            </a:r>
          </a:p>
          <a:p>
            <a:pPr algn="just">
              <a:lnSpc>
                <a:spcPts val="3839"/>
              </a:lnSpc>
            </a:pPr>
            <a:r>
              <a:rPr lang="en-US" sz="2399">
                <a:solidFill>
                  <a:srgbClr val="2E2E2E"/>
                </a:solidFill>
                <a:latin typeface="Canva Sans"/>
                <a:ea typeface="Canva Sans"/>
                <a:cs typeface="Canva Sans"/>
                <a:sym typeface="Canva Sans"/>
              </a:rPr>
              <a:t>   0   0   0   0   0   0   0   0   0   1   1   0   0   0   0   0   0   0   1   0</a:t>
            </a:r>
          </a:p>
          <a:p>
            <a:pPr algn="just">
              <a:lnSpc>
                <a:spcPts val="3839"/>
              </a:lnSpc>
            </a:pPr>
            <a:r>
              <a:rPr lang="en-US" sz="2399">
                <a:solidFill>
                  <a:srgbClr val="2E2E2E"/>
                </a:solidFill>
                <a:latin typeface="Canva Sans"/>
                <a:ea typeface="Canva Sans"/>
                <a:cs typeface="Canva Sans"/>
                <a:sym typeface="Canva Sans"/>
              </a:rPr>
              <a:t>   0   0   0   0   0   1   0   0   0   0   0   1   0   0   0   0   0   0   0   1</a:t>
            </a:r>
          </a:p>
          <a:p>
            <a:pPr algn="just">
              <a:lnSpc>
                <a:spcPts val="3839"/>
              </a:lnSpc>
            </a:pPr>
            <a:r>
              <a:rPr lang="en-US" sz="2399">
                <a:solidFill>
                  <a:srgbClr val="2E2E2E"/>
                </a:solidFill>
                <a:latin typeface="Canva Sans"/>
                <a:ea typeface="Canva Sans"/>
                <a:cs typeface="Canva Sans"/>
                <a:sym typeface="Canva Sans"/>
              </a:rPr>
              <a:t>   0   0   0   0   0   0   1   0   0   0   0   0   1   0   0   1   0   0   0   0</a:t>
            </a:r>
          </a:p>
          <a:p>
            <a:pPr algn="just">
              <a:lnSpc>
                <a:spcPts val="3839"/>
              </a:lnSpc>
            </a:pPr>
          </a:p>
        </p:txBody>
      </p:sp>
      <p:sp>
        <p:nvSpPr>
          <p:cNvPr name="TextBox 48" id="48"/>
          <p:cNvSpPr txBox="true"/>
          <p:nvPr/>
        </p:nvSpPr>
        <p:spPr>
          <a:xfrm rot="0">
            <a:off x="1028700" y="3656460"/>
            <a:ext cx="8817488" cy="5307331"/>
          </a:xfrm>
          <a:prstGeom prst="rect">
            <a:avLst/>
          </a:prstGeom>
        </p:spPr>
        <p:txBody>
          <a:bodyPr anchor="t" rtlCol="false" tIns="0" lIns="0" bIns="0" rIns="0">
            <a:spAutoFit/>
          </a:bodyPr>
          <a:lstStyle/>
          <a:p>
            <a:pPr algn="just">
              <a:lnSpc>
                <a:spcPts val="3839"/>
              </a:lnSpc>
            </a:pPr>
            <a:r>
              <a:rPr lang="en-US" sz="2399">
                <a:solidFill>
                  <a:srgbClr val="2E2E2E"/>
                </a:solidFill>
                <a:latin typeface="Canva Sans"/>
                <a:ea typeface="Canva Sans"/>
                <a:cs typeface="Canva Sans"/>
                <a:sym typeface="Canva Sans"/>
              </a:rPr>
              <a:t>Base</a:t>
            </a:r>
            <a:r>
              <a:rPr lang="en-US" sz="2399">
                <a:solidFill>
                  <a:srgbClr val="2E2E2E"/>
                </a:solidFill>
                <a:latin typeface="Canva Sans"/>
                <a:ea typeface="Canva Sans"/>
                <a:cs typeface="Canva Sans"/>
                <a:sym typeface="Canva Sans"/>
              </a:rPr>
              <a:t> Matrix, B = [</a:t>
            </a:r>
          </a:p>
          <a:p>
            <a:pPr algn="just">
              <a:lnSpc>
                <a:spcPts val="3839"/>
              </a:lnSpc>
            </a:pPr>
            <a:r>
              <a:rPr lang="en-US" sz="2399">
                <a:solidFill>
                  <a:srgbClr val="2E2E2E"/>
                </a:solidFill>
                <a:latin typeface="Canva Sans"/>
                <a:ea typeface="Canva Sans"/>
                <a:cs typeface="Canva Sans"/>
                <a:sym typeface="Canva Sans"/>
              </a:rPr>
              <a:t>     </a:t>
            </a:r>
            <a:r>
              <a:rPr lang="en-US" sz="2399">
                <a:solidFill>
                  <a:srgbClr val="2E2E2E"/>
                </a:solidFill>
                <a:latin typeface="Canva Sans"/>
                <a:ea typeface="Canva Sans"/>
                <a:cs typeface="Canva Sans"/>
                <a:sym typeface="Canva Sans"/>
              </a:rPr>
              <a:t>0 1 -1 3;</a:t>
            </a:r>
          </a:p>
          <a:p>
            <a:pPr algn="just">
              <a:lnSpc>
                <a:spcPts val="3839"/>
              </a:lnSpc>
            </a:pPr>
            <a:r>
              <a:rPr lang="en-US" sz="2399">
                <a:solidFill>
                  <a:srgbClr val="2E2E2E"/>
                </a:solidFill>
                <a:latin typeface="Canva Sans"/>
                <a:ea typeface="Canva Sans"/>
                <a:cs typeface="Canva Sans"/>
                <a:sym typeface="Canva Sans"/>
              </a:rPr>
              <a:t>     2 -</a:t>
            </a:r>
            <a:r>
              <a:rPr lang="en-US" sz="2399">
                <a:solidFill>
                  <a:srgbClr val="2E2E2E"/>
                </a:solidFill>
                <a:latin typeface="Canva Sans"/>
                <a:ea typeface="Canva Sans"/>
                <a:cs typeface="Canva Sans"/>
                <a:sym typeface="Canva Sans"/>
              </a:rPr>
              <a:t>1  4 0;</a:t>
            </a:r>
          </a:p>
          <a:p>
            <a:pPr algn="just">
              <a:lnSpc>
                <a:spcPts val="3839"/>
              </a:lnSpc>
            </a:pPr>
            <a:r>
              <a:rPr lang="en-US" sz="2399">
                <a:solidFill>
                  <a:srgbClr val="2E2E2E"/>
                </a:solidFill>
                <a:latin typeface="Canva Sans"/>
                <a:ea typeface="Canva Sans"/>
                <a:cs typeface="Canva Sans"/>
                <a:sym typeface="Canva Sans"/>
              </a:rPr>
              <a:t>    -</a:t>
            </a:r>
            <a:r>
              <a:rPr lang="en-US" sz="2399">
                <a:solidFill>
                  <a:srgbClr val="2E2E2E"/>
                </a:solidFill>
                <a:latin typeface="Canva Sans"/>
                <a:ea typeface="Canva Sans"/>
                <a:cs typeface="Canva Sans"/>
                <a:sym typeface="Canva Sans"/>
              </a:rPr>
              <a:t>1 2  3 1</a:t>
            </a:r>
          </a:p>
          <a:p>
            <a:pPr algn="just">
              <a:lnSpc>
                <a:spcPts val="3839"/>
              </a:lnSpc>
            </a:pPr>
            <a:r>
              <a:rPr lang="en-US" sz="2399">
                <a:solidFill>
                  <a:srgbClr val="2E2E2E"/>
                </a:solidFill>
                <a:latin typeface="Canva Sans"/>
                <a:ea typeface="Canva Sans"/>
                <a:cs typeface="Canva Sans"/>
                <a:sym typeface="Canva Sans"/>
              </a:rPr>
              <a:t>];</a:t>
            </a:r>
          </a:p>
          <a:p>
            <a:pPr algn="just">
              <a:lnSpc>
                <a:spcPts val="3839"/>
              </a:lnSpc>
            </a:pPr>
          </a:p>
          <a:p>
            <a:pPr algn="just">
              <a:lnSpc>
                <a:spcPts val="3839"/>
              </a:lnSpc>
            </a:pPr>
          </a:p>
          <a:p>
            <a:pPr algn="just">
              <a:lnSpc>
                <a:spcPts val="3839"/>
              </a:lnSpc>
            </a:pPr>
            <a:r>
              <a:rPr lang="en-US" sz="2399">
                <a:solidFill>
                  <a:srgbClr val="2E2E2E"/>
                </a:solidFill>
                <a:latin typeface="Canva Sans"/>
                <a:ea typeface="Canva Sans"/>
                <a:cs typeface="Canva Sans"/>
                <a:sym typeface="Canva Sans"/>
              </a:rPr>
              <a:t>Expansion</a:t>
            </a:r>
            <a:r>
              <a:rPr lang="en-US" sz="2399">
                <a:solidFill>
                  <a:srgbClr val="2E2E2E"/>
                </a:solidFill>
                <a:latin typeface="Canva Sans"/>
                <a:ea typeface="Canva Sans"/>
                <a:cs typeface="Canva Sans"/>
                <a:sym typeface="Canva Sans"/>
              </a:rPr>
              <a:t> Factor, Z = 5;</a:t>
            </a:r>
          </a:p>
          <a:p>
            <a:pPr algn="just">
              <a:lnSpc>
                <a:spcPts val="3839"/>
              </a:lnSpc>
            </a:pPr>
          </a:p>
          <a:p>
            <a:pPr algn="just">
              <a:lnSpc>
                <a:spcPts val="3839"/>
              </a:lnSpc>
            </a:pPr>
            <a:r>
              <a:rPr lang="en-US" sz="2399">
                <a:solidFill>
                  <a:srgbClr val="2E2E2E"/>
                </a:solidFill>
                <a:latin typeface="Canva Sans"/>
                <a:ea typeface="Canva Sans"/>
                <a:cs typeface="Canva Sans"/>
                <a:sym typeface="Canva Sans"/>
              </a:rPr>
              <a:t>Parity</a:t>
            </a:r>
            <a:r>
              <a:rPr lang="en-US" sz="2399">
                <a:solidFill>
                  <a:srgbClr val="2E2E2E"/>
                </a:solidFill>
                <a:latin typeface="Canva Sans"/>
                <a:ea typeface="Canva Sans"/>
                <a:cs typeface="Canva Sans"/>
                <a:sym typeface="Canva Sans"/>
              </a:rPr>
              <a:t> Matrix, H = </a:t>
            </a:r>
          </a:p>
          <a:p>
            <a:pPr algn="just">
              <a:lnSpc>
                <a:spcPts val="3839"/>
              </a:lnSpc>
            </a:pPr>
          </a:p>
        </p:txBody>
      </p:sp>
      <p:sp>
        <p:nvSpPr>
          <p:cNvPr name="AutoShape 49" id="49"/>
          <p:cNvSpPr/>
          <p:nvPr/>
        </p:nvSpPr>
        <p:spPr>
          <a:xfrm flipV="true">
            <a:off x="3615052" y="2458740"/>
            <a:ext cx="3855646" cy="1481858"/>
          </a:xfrm>
          <a:prstGeom prst="line">
            <a:avLst/>
          </a:prstGeom>
          <a:ln cap="flat" w="38100">
            <a:solidFill>
              <a:srgbClr val="000000"/>
            </a:solidFill>
            <a:prstDash val="solid"/>
            <a:headEnd type="none" len="sm" w="sm"/>
            <a:tailEnd type="arrow" len="sm" w="med"/>
          </a:ln>
        </p:spPr>
      </p:sp>
      <p:sp>
        <p:nvSpPr>
          <p:cNvPr name="AutoShape 50" id="50"/>
          <p:cNvSpPr/>
          <p:nvPr/>
        </p:nvSpPr>
        <p:spPr>
          <a:xfrm>
            <a:off x="3615052" y="5713605"/>
            <a:ext cx="3855646" cy="3868713"/>
          </a:xfrm>
          <a:prstGeom prst="line">
            <a:avLst/>
          </a:prstGeom>
          <a:ln cap="flat" w="38100">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DAGk6I7uhws</dc:identifier>
  <dcterms:modified xsi:type="dcterms:W3CDTF">2011-08-01T06:04:30Z</dcterms:modified>
  <cp:revision>1</cp:revision>
  <dc:title>CT_GRP_8</dc:title>
</cp:coreProperties>
</file>